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77" r:id="rId3"/>
    <p:sldId id="261" r:id="rId4"/>
    <p:sldId id="269" r:id="rId5"/>
    <p:sldId id="257" r:id="rId6"/>
    <p:sldId id="278" r:id="rId7"/>
    <p:sldId id="262" r:id="rId8"/>
    <p:sldId id="279" r:id="rId9"/>
    <p:sldId id="258" r:id="rId10"/>
    <p:sldId id="260" r:id="rId11"/>
    <p:sldId id="264" r:id="rId12"/>
    <p:sldId id="267" r:id="rId13"/>
    <p:sldId id="273" r:id="rId14"/>
    <p:sldId id="280" r:id="rId15"/>
    <p:sldId id="275" r:id="rId16"/>
    <p:sldId id="276" r:id="rId17"/>
    <p:sldId id="266" r:id="rId18"/>
    <p:sldId id="265" r:id="rId19"/>
    <p:sldId id="281" r:id="rId20"/>
  </p:sldIdLst>
  <p:sldSz cx="9144000" cy="6858000" type="screen4x3"/>
  <p:notesSz cx="6888163"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57">
          <p15:clr>
            <a:srgbClr val="A4A3A4"/>
          </p15:clr>
        </p15:guide>
        <p15:guide id="2" pos="217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764" y="-96"/>
      </p:cViewPr>
      <p:guideLst>
        <p:guide orient="horz" pos="2160"/>
        <p:guide pos="2880"/>
      </p:guideLst>
    </p:cSldViewPr>
  </p:slideViewPr>
  <p:notesTextViewPr>
    <p:cViewPr>
      <p:scale>
        <a:sx n="1" d="1"/>
        <a:sy n="1" d="1"/>
      </p:scale>
      <p:origin x="0" y="0"/>
    </p:cViewPr>
  </p:notesTextViewPr>
  <p:notesViewPr>
    <p:cSldViewPr>
      <p:cViewPr varScale="1">
        <p:scale>
          <a:sx n="85" d="100"/>
          <a:sy n="85" d="100"/>
        </p:scale>
        <p:origin x="-3150" y="-72"/>
      </p:cViewPr>
      <p:guideLst>
        <p:guide orient="horz" pos="3157"/>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94"/>
          </a:xfrm>
          <a:prstGeom prst="rect">
            <a:avLst/>
          </a:prstGeom>
        </p:spPr>
        <p:txBody>
          <a:bodyPr vert="horz" lIns="96625" tIns="48312" rIns="96625" bIns="48312" rtlCol="0"/>
          <a:lstStyle>
            <a:lvl1pPr algn="l">
              <a:defRPr sz="1300"/>
            </a:lvl1pPr>
          </a:lstStyle>
          <a:p>
            <a:endParaRPr lang="en-GB"/>
          </a:p>
        </p:txBody>
      </p:sp>
      <p:sp>
        <p:nvSpPr>
          <p:cNvPr id="3" name="Date Placeholder 2"/>
          <p:cNvSpPr>
            <a:spLocks noGrp="1"/>
          </p:cNvSpPr>
          <p:nvPr>
            <p:ph type="dt" idx="1"/>
          </p:nvPr>
        </p:nvSpPr>
        <p:spPr>
          <a:xfrm>
            <a:off x="3901698" y="0"/>
            <a:ext cx="2984871" cy="501094"/>
          </a:xfrm>
          <a:prstGeom prst="rect">
            <a:avLst/>
          </a:prstGeom>
        </p:spPr>
        <p:txBody>
          <a:bodyPr vert="horz" lIns="96625" tIns="48312" rIns="96625" bIns="48312" rtlCol="0"/>
          <a:lstStyle>
            <a:lvl1pPr algn="r">
              <a:defRPr sz="1300"/>
            </a:lvl1pPr>
          </a:lstStyle>
          <a:p>
            <a:fld id="{2D7922AC-5E71-4B42-BD7F-E8527ED11E0A}" type="datetimeFigureOut">
              <a:rPr lang="en-GB" smtClean="0"/>
              <a:pPr/>
              <a:t>12/05/2014</a:t>
            </a:fld>
            <a:endParaRPr lang="en-GB"/>
          </a:p>
        </p:txBody>
      </p:sp>
      <p:sp>
        <p:nvSpPr>
          <p:cNvPr id="4" name="Slide Image Placeholder 3"/>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lIns="96625" tIns="48312" rIns="96625" bIns="48312" rtlCol="0" anchor="ctr"/>
          <a:lstStyle/>
          <a:p>
            <a:endParaRPr lang="en-GB"/>
          </a:p>
        </p:txBody>
      </p:sp>
      <p:sp>
        <p:nvSpPr>
          <p:cNvPr id="5" name="Notes Placeholder 4"/>
          <p:cNvSpPr>
            <a:spLocks noGrp="1"/>
          </p:cNvSpPr>
          <p:nvPr>
            <p:ph type="body" sz="quarter" idx="3"/>
          </p:nvPr>
        </p:nvSpPr>
        <p:spPr>
          <a:xfrm>
            <a:off x="688817" y="4760397"/>
            <a:ext cx="5510530" cy="4509850"/>
          </a:xfrm>
          <a:prstGeom prst="rect">
            <a:avLst/>
          </a:prstGeom>
        </p:spPr>
        <p:txBody>
          <a:bodyPr vert="horz" lIns="96625" tIns="48312" rIns="96625" bIns="4831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519054"/>
            <a:ext cx="2984871" cy="501094"/>
          </a:xfrm>
          <a:prstGeom prst="rect">
            <a:avLst/>
          </a:prstGeom>
        </p:spPr>
        <p:txBody>
          <a:bodyPr vert="horz" lIns="96625" tIns="48312" rIns="96625" bIns="48312"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9054"/>
            <a:ext cx="2984871" cy="501094"/>
          </a:xfrm>
          <a:prstGeom prst="rect">
            <a:avLst/>
          </a:prstGeom>
        </p:spPr>
        <p:txBody>
          <a:bodyPr vert="horz" lIns="96625" tIns="48312" rIns="96625" bIns="48312" rtlCol="0" anchor="b"/>
          <a:lstStyle>
            <a:lvl1pPr algn="r">
              <a:defRPr sz="1300"/>
            </a:lvl1pPr>
          </a:lstStyle>
          <a:p>
            <a:fld id="{E2826D68-69D1-4924-8318-FD8F5C0AE722}" type="slidenum">
              <a:rPr lang="en-GB" smtClean="0"/>
              <a:pPr/>
              <a:t>‹#›</a:t>
            </a:fld>
            <a:endParaRPr lang="en-GB"/>
          </a:p>
        </p:txBody>
      </p:sp>
    </p:spTree>
    <p:extLst>
      <p:ext uri="{BB962C8B-B14F-4D97-AF65-F5344CB8AC3E}">
        <p14:creationId xmlns:p14="http://schemas.microsoft.com/office/powerpoint/2010/main" val="634778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theme – we wanted a theme that would explore the pedagogy of our work as well as</a:t>
            </a:r>
            <a:r>
              <a:rPr lang="en-GB" baseline="0" dirty="0" smtClean="0"/>
              <a:t> being a base for practical sessions.</a:t>
            </a:r>
          </a:p>
          <a:p>
            <a:r>
              <a:rPr lang="en-GB" baseline="0" dirty="0" smtClean="0"/>
              <a:t>We gave our keynote speakers a brief based on our theme.</a:t>
            </a:r>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1</a:t>
            </a:fld>
            <a:endParaRPr lang="en-GB"/>
          </a:p>
        </p:txBody>
      </p:sp>
    </p:spTree>
    <p:extLst>
      <p:ext uri="{BB962C8B-B14F-4D97-AF65-F5344CB8AC3E}">
        <p14:creationId xmlns:p14="http://schemas.microsoft.com/office/powerpoint/2010/main" val="2131179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Sally Green &amp; Michelle Paver</a:t>
            </a:r>
          </a:p>
          <a:p>
            <a:pPr defTabSz="966246">
              <a:defRPr/>
            </a:pPr>
            <a:r>
              <a:rPr lang="en-GB" dirty="0" smtClean="0"/>
              <a:t>Barry Cunningham with Melvyn Burgess &amp; Lucy Christopher - </a:t>
            </a:r>
            <a:r>
              <a:rPr lang="en-GB" sz="1300" dirty="0" smtClean="0"/>
              <a:t>Explored themes of their novels and what young people are looking for.   Controversial subjects – teenagers want to read about these topics – need a range.</a:t>
            </a:r>
          </a:p>
          <a:p>
            <a:pPr defTabSz="966246">
              <a:defRPr/>
            </a:pPr>
            <a:r>
              <a:rPr lang="en-GB" sz="1300" dirty="0" smtClean="0"/>
              <a:t>Steve </a:t>
            </a:r>
            <a:r>
              <a:rPr lang="en-GB" sz="1300" dirty="0" err="1" smtClean="0"/>
              <a:t>Feasey</a:t>
            </a:r>
            <a:r>
              <a:rPr lang="en-GB" sz="1300" dirty="0" smtClean="0"/>
              <a:t> - differences girls and boys, what do boys  like ? what does every reader like ? how do we do that ? same message as AC but in a different way – very funny – sparked good conversations afterwards</a:t>
            </a:r>
          </a:p>
          <a:p>
            <a:pPr defTabSz="966246">
              <a:defRPr/>
            </a:pPr>
            <a:endParaRPr lang="en-GB" sz="1300" dirty="0" smtClean="0"/>
          </a:p>
          <a:p>
            <a:r>
              <a:rPr lang="en-GB" dirty="0" smtClean="0"/>
              <a:t>WW1</a:t>
            </a:r>
            <a:r>
              <a:rPr lang="en-GB" baseline="0" dirty="0" smtClean="0"/>
              <a:t> panel – chaired by Tony Bradman with Ian Beck, Leslie Wilson &amp; Adele </a:t>
            </a:r>
            <a:r>
              <a:rPr lang="en-GB" baseline="0" dirty="0" err="1" smtClean="0"/>
              <a:t>Geras</a:t>
            </a:r>
            <a:r>
              <a:rPr lang="en-GB" baseline="0" dirty="0" smtClean="0"/>
              <a:t>   Excellent discussion with each author talking about the settings and content of their stories</a:t>
            </a:r>
            <a:r>
              <a:rPr lang="en-GB" dirty="0" smtClean="0"/>
              <a:t> in the new anthology</a:t>
            </a:r>
            <a:r>
              <a:rPr lang="en-GB" baseline="0" dirty="0" smtClean="0"/>
              <a:t> but also the</a:t>
            </a:r>
            <a:r>
              <a:rPr lang="en-GB" dirty="0" smtClean="0"/>
              <a:t> themes which link them.</a:t>
            </a:r>
          </a:p>
          <a:p>
            <a:endParaRPr lang="en-GB" dirty="0" smtClean="0"/>
          </a:p>
          <a:p>
            <a:r>
              <a:rPr lang="en-GB" dirty="0" smtClean="0"/>
              <a:t>Ask delegates at meeting to contribute if they were at conference.</a:t>
            </a:r>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12</a:t>
            </a:fld>
            <a:endParaRPr lang="en-GB"/>
          </a:p>
        </p:txBody>
      </p:sp>
    </p:spTree>
    <p:extLst>
      <p:ext uri="{BB962C8B-B14F-4D97-AF65-F5344CB8AC3E}">
        <p14:creationId xmlns:p14="http://schemas.microsoft.com/office/powerpoint/2010/main" val="364911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 range of seminars dealing with all aspects of literacy.  Those available on website:</a:t>
            </a:r>
          </a:p>
          <a:p>
            <a:r>
              <a:rPr lang="en-GB" dirty="0" smtClean="0"/>
              <a:t>Reading Recovery – a new literacy intervention for Year 7 struggling pupils</a:t>
            </a:r>
          </a:p>
          <a:p>
            <a:r>
              <a:rPr lang="en-GB" dirty="0" smtClean="0"/>
              <a:t>Sally</a:t>
            </a:r>
            <a:r>
              <a:rPr lang="en-GB" baseline="0" dirty="0" smtClean="0"/>
              <a:t> &amp; John – EPQ</a:t>
            </a:r>
          </a:p>
          <a:p>
            <a:r>
              <a:rPr lang="en-GB" baseline="0" dirty="0" smtClean="0"/>
              <a:t>Truth, Lies &amp; Internet – Demos Report 2011 can be downloaded free from DEMOS website</a:t>
            </a:r>
          </a:p>
          <a:p>
            <a:r>
              <a:rPr lang="en-GB" baseline="0" dirty="0" smtClean="0"/>
              <a:t>Nicola Morgan – lots of information on her website</a:t>
            </a:r>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13</a:t>
            </a:fld>
            <a:endParaRPr lang="en-GB"/>
          </a:p>
        </p:txBody>
      </p:sp>
    </p:spTree>
    <p:extLst>
      <p:ext uri="{BB962C8B-B14F-4D97-AF65-F5344CB8AC3E}">
        <p14:creationId xmlns:p14="http://schemas.microsoft.com/office/powerpoint/2010/main" val="4010384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Sarah delivered two seminars</a:t>
            </a:r>
            <a:r>
              <a:rPr lang="en-GB" baseline="0" dirty="0" smtClean="0"/>
              <a:t> for us, one for Helen Cleaves.  </a:t>
            </a:r>
          </a:p>
          <a:p>
            <a:r>
              <a:rPr lang="en-GB" baseline="0" dirty="0" smtClean="0"/>
              <a:t>Collaboration with Surrey Public Libraries provides a wealth of resources online for their students – for FREE!</a:t>
            </a:r>
          </a:p>
          <a:p>
            <a:r>
              <a:rPr lang="en-GB" baseline="0" dirty="0" smtClean="0"/>
              <a:t>Access to all the online resources, plus audio books, e-books.  Worth investigating.  I’ve tried Bracknell Forest but more difficult.</a:t>
            </a:r>
          </a:p>
          <a:p>
            <a:endParaRPr lang="en-GB" baseline="0" dirty="0" smtClean="0"/>
          </a:p>
          <a:p>
            <a:r>
              <a:rPr lang="en-GB" baseline="0" dirty="0" smtClean="0"/>
              <a:t>Helen Cleaves’ presentation on new tools to engage students with reading</a:t>
            </a:r>
          </a:p>
          <a:p>
            <a:r>
              <a:rPr lang="en-GB" baseline="0" dirty="0" smtClean="0"/>
              <a:t>Lots of good ideas – look at the presentation</a:t>
            </a:r>
          </a:p>
          <a:p>
            <a:r>
              <a:rPr lang="en-GB" baseline="0" dirty="0" smtClean="0"/>
              <a:t>Most presentations on CILIP website - http://www.cilip.org.uk/school-libraries-group/events-and-presentations/conference-2014-enquiring-minds?destination=node/3744</a:t>
            </a:r>
          </a:p>
          <a:p>
            <a:r>
              <a:rPr lang="en-GB" baseline="0" dirty="0" smtClean="0"/>
              <a:t>(not Julian Wood yet)</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E2826D68-69D1-4924-8318-FD8F5C0AE722}" type="slidenum">
              <a:rPr lang="en-GB" smtClean="0"/>
              <a:pPr/>
              <a:t>14</a:t>
            </a:fld>
            <a:endParaRPr lang="en-GB"/>
          </a:p>
        </p:txBody>
      </p:sp>
    </p:spTree>
    <p:extLst>
      <p:ext uri="{BB962C8B-B14F-4D97-AF65-F5344CB8AC3E}">
        <p14:creationId xmlns:p14="http://schemas.microsoft.com/office/powerpoint/2010/main" val="541533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Andy Cope – are you a 2% </a:t>
            </a:r>
            <a:r>
              <a:rPr lang="en-GB" dirty="0" err="1" smtClean="0"/>
              <a:t>er</a:t>
            </a:r>
            <a:r>
              <a:rPr lang="en-GB" dirty="0" smtClean="0"/>
              <a:t> ?  Wake up every morning “I’m glad I haven’t got toothache!”</a:t>
            </a:r>
          </a:p>
          <a:p>
            <a:r>
              <a:rPr lang="en-GB" dirty="0" smtClean="0"/>
              <a:t>Warwickshire SLS –setting up an </a:t>
            </a:r>
            <a:r>
              <a:rPr lang="en-GB" dirty="0" err="1" smtClean="0"/>
              <a:t>eplatform</a:t>
            </a:r>
            <a:r>
              <a:rPr lang="en-GB" dirty="0" smtClean="0"/>
              <a:t> for their schools</a:t>
            </a:r>
          </a:p>
          <a:p>
            <a:r>
              <a:rPr lang="en-GB" dirty="0" smtClean="0"/>
              <a:t>Margaret Chapman – trainer</a:t>
            </a:r>
            <a:r>
              <a:rPr lang="en-GB" baseline="0" dirty="0" smtClean="0"/>
              <a:t> &amp; consultant, CILIP mentor</a:t>
            </a:r>
            <a:endParaRPr lang="en-GB" dirty="0" smtClean="0"/>
          </a:p>
          <a:p>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15</a:t>
            </a:fld>
            <a:endParaRPr lang="en-GB"/>
          </a:p>
        </p:txBody>
      </p:sp>
    </p:spTree>
    <p:extLst>
      <p:ext uri="{BB962C8B-B14F-4D97-AF65-F5344CB8AC3E}">
        <p14:creationId xmlns:p14="http://schemas.microsoft.com/office/powerpoint/2010/main" val="1356211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Carl Cross – </a:t>
            </a:r>
            <a:r>
              <a:rPr lang="en-GB" dirty="0" err="1" smtClean="0"/>
              <a:t>manga</a:t>
            </a:r>
            <a:r>
              <a:rPr lang="en-GB" dirty="0" smtClean="0"/>
              <a:t> not as popular as 6 years ago – caused much discussion amongst delegates – presentation on website</a:t>
            </a:r>
          </a:p>
          <a:p>
            <a:r>
              <a:rPr lang="en-GB" dirty="0" smtClean="0"/>
              <a:t>WW1</a:t>
            </a:r>
            <a:r>
              <a:rPr lang="en-GB" baseline="0" dirty="0" smtClean="0"/>
              <a:t> author panel – already mentioned</a:t>
            </a:r>
          </a:p>
          <a:p>
            <a:r>
              <a:rPr lang="en-GB" baseline="0" dirty="0" smtClean="0"/>
              <a:t>Joan Swann – Impact of Shadowing - </a:t>
            </a:r>
            <a:r>
              <a:rPr lang="en-US" sz="1300" dirty="0" smtClean="0"/>
              <a:t>With Professor Teresa </a:t>
            </a:r>
            <a:r>
              <a:rPr lang="en-US" sz="1300" dirty="0" err="1" smtClean="0"/>
              <a:t>Cremin</a:t>
            </a:r>
            <a:r>
              <a:rPr lang="en-US" sz="1300" dirty="0" smtClean="0"/>
              <a:t>, also at the Open University, she recently carried out an evaluation of the CILIP Carnegie and Kate Greenaway Shadowing Scheme, whereby young people shadow the judging of two major children’s book awards. An important focus of the evaluation was on how Shadowing Groups are organized, the role of librarians and other group leaders, and how children are supported in their collaborative discussion of the short-listed texts.</a:t>
            </a:r>
          </a:p>
          <a:p>
            <a:endParaRPr lang="en-US" sz="1300" dirty="0" smtClean="0"/>
          </a:p>
          <a:p>
            <a:r>
              <a:rPr lang="en-US" sz="1300" dirty="0" smtClean="0"/>
              <a:t>C and T – nothing yet</a:t>
            </a:r>
            <a:endParaRPr lang="en-GB" sz="1300" dirty="0" smtClean="0"/>
          </a:p>
          <a:p>
            <a:r>
              <a:rPr lang="en-GB" sz="1300" dirty="0" smtClean="0"/>
              <a:t> </a:t>
            </a:r>
          </a:p>
          <a:p>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16</a:t>
            </a:fld>
            <a:endParaRPr lang="en-GB"/>
          </a:p>
        </p:txBody>
      </p:sp>
    </p:spTree>
    <p:extLst>
      <p:ext uri="{BB962C8B-B14F-4D97-AF65-F5344CB8AC3E}">
        <p14:creationId xmlns:p14="http://schemas.microsoft.com/office/powerpoint/2010/main" val="3052328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SLG Guidelines, updated 3</a:t>
            </a:r>
            <a:r>
              <a:rPr lang="en-GB" baseline="30000" dirty="0" smtClean="0"/>
              <a:t>rd</a:t>
            </a:r>
            <a:r>
              <a:rPr lang="en-GB" dirty="0" smtClean="0"/>
              <a:t> edition available now from Facet Publications </a:t>
            </a:r>
          </a:p>
          <a:p>
            <a:r>
              <a:rPr lang="en-GB" dirty="0" smtClean="0"/>
              <a:t>To take:</a:t>
            </a:r>
          </a:p>
          <a:p>
            <a:r>
              <a:rPr lang="en-GB" dirty="0" smtClean="0"/>
              <a:t>Parent/Governor</a:t>
            </a:r>
            <a:r>
              <a:rPr lang="en-GB" baseline="0" dirty="0" smtClean="0"/>
              <a:t> leaflets</a:t>
            </a:r>
          </a:p>
          <a:p>
            <a:r>
              <a:rPr lang="en-GB" baseline="0" dirty="0" smtClean="0"/>
              <a:t>PLAYA leaflets</a:t>
            </a:r>
          </a:p>
          <a:p>
            <a:r>
              <a:rPr lang="en-GB" baseline="0" dirty="0" smtClean="0"/>
              <a:t>WW1 Pack - </a:t>
            </a:r>
            <a:r>
              <a:rPr lang="en-GB" sz="1300" i="1" dirty="0" smtClean="0"/>
              <a:t>CILIP's School Libraries Group is pleased to announce the publication of "World War 1: Book Group Discussions and Activities".  This loose-leaf pack features fourteen works of fiction, poetry and non-fiction and a competition which calls for a creative response to one of these works.  </a:t>
            </a:r>
            <a:r>
              <a:rPr lang="en-GB" sz="1300" dirty="0" smtClean="0"/>
              <a:t/>
            </a:r>
            <a:br>
              <a:rPr lang="en-GB" sz="1300" dirty="0" smtClean="0"/>
            </a:br>
            <a:r>
              <a:rPr lang="en-GB" sz="1300" i="1" dirty="0" smtClean="0"/>
              <a:t>It is primarily intended as a source of ideas for librarians working with reading groups but will also be useful in classroom situations.  However, we hope that our members will also use it as an advocacy tool to introduce history teachers to our work and foster collaboration between them and the librarian.</a:t>
            </a:r>
            <a:r>
              <a:rPr lang="en-GB" sz="1300" dirty="0" smtClean="0"/>
              <a:t/>
            </a:r>
            <a:br>
              <a:rPr lang="en-GB" sz="1300" dirty="0" smtClean="0"/>
            </a:br>
            <a:r>
              <a:rPr lang="en-GB" sz="1300" dirty="0" smtClean="0"/>
              <a:t>Available free as a download on SLG site from end of April or hard copy £5 plus p&amp;p</a:t>
            </a:r>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17</a:t>
            </a:fld>
            <a:endParaRPr lang="en-GB"/>
          </a:p>
        </p:txBody>
      </p:sp>
    </p:spTree>
    <p:extLst>
      <p:ext uri="{BB962C8B-B14F-4D97-AF65-F5344CB8AC3E}">
        <p14:creationId xmlns:p14="http://schemas.microsoft.com/office/powerpoint/2010/main" val="4235496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300" i="1" dirty="0" smtClean="0"/>
              <a:t>We all arrived at the beginning of the weekend with our own interests and concerns and as we have attended the range of sessions each person picks out thoughts relevant to themselves, considers them, makes links and creates new knowledge. Therefore, it is impossible for me to sum up a conference for other people and all I can do is tell you about the two themes that have emerged for me and that I will take away and work on.</a:t>
            </a:r>
          </a:p>
          <a:p>
            <a:r>
              <a:rPr lang="en-GB" sz="1300" i="1" dirty="0" smtClean="0"/>
              <a:t>Firstly, we need to decide what we are for.  Clare Fox said that we are trying too hard to be everything to everyone. Francis Gilbert said that we should ask continually what the library is for and who it is for. Andy Cope said that to be happy we need to start with why we are doing something. Patricia asked why the library matters and what is the value of whole texts - not that we don't know but that it is good to re-examine and articulate.</a:t>
            </a:r>
            <a:br>
              <a:rPr lang="en-GB" sz="1300" i="1" dirty="0" smtClean="0"/>
            </a:br>
            <a:r>
              <a:rPr lang="en-GB" sz="1300" i="1" dirty="0" smtClean="0"/>
              <a:t/>
            </a:r>
            <a:br>
              <a:rPr lang="en-GB" sz="1300" i="1" dirty="0" smtClean="0"/>
            </a:br>
            <a:r>
              <a:rPr lang="en-GB" sz="1300" i="1" dirty="0" smtClean="0"/>
              <a:t>The other theme for me was talking about books and reading aloud. One question time question was about reading aloud. We need to hear how the sentence sounds to get its impact. The Carnegie shadowing session learned about the huge value of discussion. Aidan Chambers talked about questioning. David F. read aloud to us from the new Philip Pullman novel, suggested that we arrange readings in school and highlighted the pleasure of being read to. Finally, Patricia responded from the audience to tell David that in her experience the quality of reading aloud can be poor.</a:t>
            </a:r>
            <a:r>
              <a:rPr lang="en-GB" sz="1300" dirty="0" smtClean="0"/>
              <a:t/>
            </a:r>
            <a:br>
              <a:rPr lang="en-GB" sz="1300" dirty="0" smtClean="0"/>
            </a:br>
            <a:r>
              <a:rPr lang="en-GB" sz="1300" dirty="0" smtClean="0"/>
              <a:t/>
            </a:r>
            <a:br>
              <a:rPr lang="en-GB" sz="1300" dirty="0" smtClean="0"/>
            </a:br>
            <a:r>
              <a:rPr lang="en-GB" sz="1300" i="1" dirty="0" smtClean="0"/>
              <a:t/>
            </a:r>
            <a:br>
              <a:rPr lang="en-GB" sz="1300" i="1" dirty="0" smtClean="0"/>
            </a:br>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19</a:t>
            </a:fld>
            <a:endParaRPr lang="en-GB"/>
          </a:p>
        </p:txBody>
      </p:sp>
    </p:spTree>
    <p:extLst>
      <p:ext uri="{BB962C8B-B14F-4D97-AF65-F5344CB8AC3E}">
        <p14:creationId xmlns:p14="http://schemas.microsoft.com/office/powerpoint/2010/main" val="241298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817" y="4760397"/>
            <a:ext cx="5510530" cy="4906902"/>
          </a:xfrm>
        </p:spPr>
        <p:txBody>
          <a:bodyPr/>
          <a:lstStyle/>
          <a:p>
            <a:r>
              <a:rPr lang="en-GB" dirty="0" smtClean="0"/>
              <a:t>Nick Dennis - Nick Dennis, Academic</a:t>
            </a:r>
            <a:r>
              <a:rPr lang="en-GB" baseline="0" dirty="0" smtClean="0"/>
              <a:t> Deputy Head at Berkhamsted school, SLG conference April 2014 – keynote speech – The Road to Learning – not one road, but many paths i.e. Instead of sticking to our “map” we need to find creative and innovative ways to make a difference to literacy.</a:t>
            </a:r>
          </a:p>
          <a:p>
            <a:endParaRPr lang="en-GB" baseline="0" dirty="0" smtClean="0"/>
          </a:p>
          <a:p>
            <a:r>
              <a:rPr lang="en-GB" baseline="0" dirty="0" smtClean="0"/>
              <a:t>Sven </a:t>
            </a:r>
            <a:r>
              <a:rPr lang="en-GB" baseline="0" dirty="0" err="1" smtClean="0"/>
              <a:t>Birkerts</a:t>
            </a:r>
            <a:r>
              <a:rPr lang="en-GB" baseline="0" dirty="0" smtClean="0"/>
              <a:t> wrote a passionate defence of the printed book - </a:t>
            </a:r>
            <a:r>
              <a:rPr lang="en-GB" sz="1300" dirty="0" err="1" smtClean="0"/>
              <a:t>Birkerts</a:t>
            </a:r>
            <a:r>
              <a:rPr lang="en-GB" sz="1300" dirty="0" smtClean="0"/>
              <a:t> argues with passion and dismay that modern electronic communication and information technologies have brought our culture to "what promises to be a total metamorphosis.... </a:t>
            </a:r>
            <a:r>
              <a:rPr lang="en-GB" dirty="0" smtClean="0"/>
              <a:t>Herded by electronic impulses and fibre optics into a global mass, what we most disastrously risk losing, </a:t>
            </a:r>
            <a:r>
              <a:rPr lang="en-GB" dirty="0" err="1" smtClean="0"/>
              <a:t>Birkerts</a:t>
            </a:r>
            <a:r>
              <a:rPr lang="en-GB" dirty="0" smtClean="0"/>
              <a:t> fears, is what books provided: the opportunity to read, pause, reflect, reread, memorize, reflect some more. We risk the part of our minds and hearts capable of depth, meditation, inner expansion. Progressively, </a:t>
            </a:r>
            <a:r>
              <a:rPr lang="en-GB" dirty="0" err="1" smtClean="0"/>
              <a:t>Birkerts</a:t>
            </a:r>
            <a:r>
              <a:rPr lang="en-GB" dirty="0" smtClean="0"/>
              <a:t> implies and constantly reiterates, each embrace of newer, faster technology becomes another step away from the fathomless, individualized self, the profound inner space of tranquillity where we find aesthetic and spiritual centeredness.</a:t>
            </a:r>
          </a:p>
          <a:p>
            <a:endParaRPr lang="en-GB" dirty="0" smtClean="0"/>
          </a:p>
          <a:p>
            <a:r>
              <a:rPr lang="en-GB" dirty="0" smtClean="0"/>
              <a:t>ND talked about different ways of learning – MOOCs, HPQ and ways of getting involved with pupils’ learning  - cited Mick Waters as example of current thinking</a:t>
            </a:r>
          </a:p>
          <a:p>
            <a:r>
              <a:rPr lang="en-GB" dirty="0" smtClean="0"/>
              <a:t> “Thinking Allowed on Schools” - Need to take a more expansive view than </a:t>
            </a:r>
            <a:r>
              <a:rPr lang="en-GB" dirty="0" err="1" smtClean="0"/>
              <a:t>Ofsted</a:t>
            </a:r>
            <a:r>
              <a:rPr lang="en-GB" dirty="0" smtClean="0"/>
              <a:t> criteria – more historically rich, how many students represent school at sport, spend a night out camping, take part in drama productions etc.  These things are not measured.  Education needs to be beyond the exam hall to support learning – many schools doing HPQ in Year 9.  ND also mentioned Project based learning</a:t>
            </a:r>
          </a:p>
          <a:p>
            <a:endParaRPr lang="en-GB" baseline="0" dirty="0" smtClean="0"/>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3</a:t>
            </a:fld>
            <a:endParaRPr lang="en-GB"/>
          </a:p>
        </p:txBody>
      </p:sp>
    </p:spTree>
    <p:extLst>
      <p:ext uri="{BB962C8B-B14F-4D97-AF65-F5344CB8AC3E}">
        <p14:creationId xmlns:p14="http://schemas.microsoft.com/office/powerpoint/2010/main" val="617063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Panel members</a:t>
            </a:r>
          </a:p>
          <a:p>
            <a:r>
              <a:rPr lang="en-GB" dirty="0" err="1" smtClean="0"/>
              <a:t>Abbie</a:t>
            </a:r>
            <a:r>
              <a:rPr lang="en-GB" baseline="0" dirty="0" smtClean="0"/>
              <a:t> from Heanor Gate science college – amazing student!</a:t>
            </a:r>
          </a:p>
          <a:p>
            <a:r>
              <a:rPr lang="en-GB" baseline="0" dirty="0" smtClean="0"/>
              <a:t>Nick Dennis, Barbara Band, John Hess, Seni Glaister, Alan Gibbons, Claire Fox (</a:t>
            </a:r>
            <a:r>
              <a:rPr lang="en-GB" baseline="0" dirty="0" err="1" smtClean="0"/>
              <a:t>IoI</a:t>
            </a:r>
            <a:r>
              <a:rPr lang="en-GB" baseline="0" dirty="0" smtClean="0"/>
              <a:t>), Angus (student)</a:t>
            </a:r>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4</a:t>
            </a:fld>
            <a:endParaRPr lang="en-GB"/>
          </a:p>
        </p:txBody>
      </p:sp>
    </p:spTree>
    <p:extLst>
      <p:ext uri="{BB962C8B-B14F-4D97-AF65-F5344CB8AC3E}">
        <p14:creationId xmlns:p14="http://schemas.microsoft.com/office/powerpoint/2010/main" val="3058977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Francis was a fascinating speaker.  He began with the question What is Education for and outlined the ideals.  He talked about education as social control, the school</a:t>
            </a:r>
            <a:r>
              <a:rPr lang="en-GB" baseline="0" dirty="0" smtClean="0"/>
              <a:t> system preserved the class system from Victorian times through to grammar and secondary education. Now of course it still does in many ways.</a:t>
            </a:r>
          </a:p>
          <a:p>
            <a:r>
              <a:rPr lang="en-GB" baseline="0" dirty="0" smtClean="0"/>
              <a:t>He talked about the “social control library” and how important it is to avoid it.</a:t>
            </a:r>
          </a:p>
          <a:p>
            <a:r>
              <a:rPr lang="en-GB" baseline="0" dirty="0" smtClean="0"/>
              <a:t>Paulo </a:t>
            </a:r>
            <a:r>
              <a:rPr lang="en-GB" baseline="0" dirty="0" err="1" smtClean="0"/>
              <a:t>Freire</a:t>
            </a:r>
            <a:r>
              <a:rPr lang="en-GB" baseline="0" dirty="0" smtClean="0"/>
              <a:t> – start with people’s lives to find ways of engaging them.  </a:t>
            </a:r>
            <a:r>
              <a:rPr lang="en-GB" baseline="0" dirty="0" err="1" smtClean="0"/>
              <a:t>Freirean</a:t>
            </a:r>
            <a:r>
              <a:rPr lang="en-GB" baseline="0" dirty="0" smtClean="0"/>
              <a:t> questions: </a:t>
            </a:r>
            <a:r>
              <a:rPr lang="en-GB" dirty="0" smtClean="0"/>
              <a:t>What are your first reading experiences?</a:t>
            </a:r>
          </a:p>
          <a:p>
            <a:r>
              <a:rPr lang="en-GB" dirty="0" smtClean="0"/>
              <a:t>What are your childhood memories of libraries?</a:t>
            </a:r>
          </a:p>
          <a:p>
            <a:r>
              <a:rPr lang="en-GB" dirty="0" smtClean="0"/>
              <a:t>What are your positive experiences of books as a child?</a:t>
            </a:r>
          </a:p>
          <a:p>
            <a:endParaRPr lang="en-GB" dirty="0" smtClean="0"/>
          </a:p>
          <a:p>
            <a:r>
              <a:rPr lang="en-GB" dirty="0" smtClean="0"/>
              <a:t>The shift from social control to emancipation</a:t>
            </a:r>
          </a:p>
          <a:p>
            <a:r>
              <a:rPr lang="en-GB" dirty="0" smtClean="0"/>
              <a:t>The “</a:t>
            </a:r>
            <a:r>
              <a:rPr lang="en-GB" dirty="0" err="1" smtClean="0"/>
              <a:t>Freirean</a:t>
            </a:r>
            <a:r>
              <a:rPr lang="en-GB" dirty="0" smtClean="0"/>
              <a:t>” approach which starts with the “learner” and acts in a profound, political way to nurture and enrich students’ lives</a:t>
            </a:r>
          </a:p>
          <a:p>
            <a:r>
              <a:rPr lang="en-GB" dirty="0" smtClean="0"/>
              <a:t>The “post-modern” condition; adapting to this; thinking creatively; reclaiming the name of “library”; establishing the primacy of the book.</a:t>
            </a:r>
          </a:p>
          <a:p>
            <a:r>
              <a:rPr lang="en-GB" dirty="0" smtClean="0"/>
              <a:t>The library is a magical, mystical space; a rare space for people to fall in love with books.</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5</a:t>
            </a:fld>
            <a:endParaRPr lang="en-GB"/>
          </a:p>
        </p:txBody>
      </p:sp>
    </p:spTree>
    <p:extLst>
      <p:ext uri="{BB962C8B-B14F-4D97-AF65-F5344CB8AC3E}">
        <p14:creationId xmlns:p14="http://schemas.microsoft.com/office/powerpoint/2010/main" val="259762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Tricia</a:t>
            </a:r>
            <a:r>
              <a:rPr lang="en-GB" baseline="0" dirty="0" smtClean="0"/>
              <a:t> talked about the importance of literacy, quoting NLT 2012 – one in every six adults struggles with literacy.</a:t>
            </a:r>
          </a:p>
          <a:p>
            <a:r>
              <a:rPr lang="en-GB" baseline="0" dirty="0" smtClean="0"/>
              <a:t>In 2011 employers had concerns over employees’ ability to:</a:t>
            </a:r>
          </a:p>
          <a:p>
            <a:r>
              <a:rPr lang="en-GB" baseline="0" dirty="0" smtClean="0"/>
              <a:t>Read and understand basic texts, understand and reply clearly to spoken instructions, construct properly spelt, grammatically correct writing.</a:t>
            </a:r>
          </a:p>
          <a:p>
            <a:r>
              <a:rPr lang="en-GB" baseline="0" dirty="0" smtClean="0"/>
              <a:t> How important it is that </a:t>
            </a:r>
            <a:r>
              <a:rPr lang="en-GB" i="1" u="sng" baseline="0" dirty="0" smtClean="0"/>
              <a:t>everything</a:t>
            </a:r>
            <a:r>
              <a:rPr lang="en-GB" i="0" u="none" baseline="0" dirty="0" smtClean="0"/>
              <a:t> in a school is spelt correctly.  Spelling and punctuation is power not a chore!</a:t>
            </a:r>
          </a:p>
          <a:p>
            <a:endParaRPr lang="en-GB" i="0" u="none" baseline="0" dirty="0" smtClean="0"/>
          </a:p>
          <a:p>
            <a:r>
              <a:rPr lang="en-GB" i="0" u="none" baseline="0" dirty="0" smtClean="0"/>
              <a:t>The curriculum - </a:t>
            </a:r>
            <a:r>
              <a:rPr lang="en-GB" altLang="en-US" sz="1300" dirty="0" smtClean="0"/>
              <a:t>Is the experience </a:t>
            </a:r>
            <a:r>
              <a:rPr lang="en-GB" altLang="en-US" sz="1300" b="1" dirty="0" smtClean="0"/>
              <a:t>purposeful</a:t>
            </a:r>
            <a:r>
              <a:rPr lang="en-GB" altLang="en-US" sz="1300" dirty="0" smtClean="0"/>
              <a:t>? Is the learning  </a:t>
            </a:r>
            <a:r>
              <a:rPr lang="en-GB" altLang="en-US" sz="1300" b="1" dirty="0" smtClean="0"/>
              <a:t>sustained</a:t>
            </a:r>
            <a:r>
              <a:rPr lang="en-GB" altLang="en-US" sz="1300" dirty="0" smtClean="0"/>
              <a:t>?</a:t>
            </a:r>
          </a:p>
          <a:p>
            <a:r>
              <a:rPr lang="en-GB" altLang="en-US" sz="1300" dirty="0" smtClean="0"/>
              <a:t>Must reflect the literary and cultural heritage of ALL our students</a:t>
            </a:r>
          </a:p>
          <a:p>
            <a:r>
              <a:rPr lang="en-GB" altLang="en-US" sz="1300" dirty="0" smtClean="0"/>
              <a:t>Importance of speaking and listening</a:t>
            </a:r>
          </a:p>
          <a:p>
            <a:r>
              <a:rPr lang="en-GB" altLang="en-US" sz="1300" dirty="0" smtClean="0"/>
              <a:t>Read from Michelle Paver – explain the connection!</a:t>
            </a:r>
          </a:p>
          <a:p>
            <a:r>
              <a:rPr lang="en-GB" altLang="en-US" dirty="0" smtClean="0"/>
              <a:t>Whole text experience essential but a </a:t>
            </a:r>
            <a:r>
              <a:rPr lang="en-GB" altLang="en-US" sz="1300" dirty="0" smtClean="0"/>
              <a:t>well-chosen extract can encourage pupils to: explore how language is used, use clues to suggest further possibilities, respond imaginatively, develop critical skills.</a:t>
            </a:r>
          </a:p>
          <a:p>
            <a:pPr>
              <a:defRPr/>
            </a:pPr>
            <a:endParaRPr lang="en-GB" altLang="en-US" dirty="0" smtClean="0"/>
          </a:p>
          <a:p>
            <a:pPr>
              <a:defRPr/>
            </a:pPr>
            <a:r>
              <a:rPr lang="en-GB" altLang="en-US" sz="1300" dirty="0" smtClean="0"/>
              <a:t>Encouraged us to read aloud, use picture books – visual literacy very important and accessible.  Stock wide range of texts in different formats.</a:t>
            </a:r>
          </a:p>
          <a:p>
            <a:pPr>
              <a:defRPr/>
            </a:pPr>
            <a:r>
              <a:rPr lang="en-GB" altLang="en-US" dirty="0" smtClean="0"/>
              <a:t>Encourage new vocabulary.</a:t>
            </a:r>
          </a:p>
          <a:p>
            <a:pPr>
              <a:defRPr/>
            </a:pPr>
            <a:endParaRPr lang="en-GB" altLang="en-US" sz="1300" dirty="0" smtClean="0"/>
          </a:p>
          <a:p>
            <a:pPr>
              <a:defRPr/>
            </a:pPr>
            <a:r>
              <a:rPr lang="en-GB" altLang="en-US" dirty="0" smtClean="0"/>
              <a:t>Inspire a thirst for discovery, a love of language and story.</a:t>
            </a:r>
            <a:endParaRPr lang="en-GB" altLang="en-US" sz="1300" dirty="0" smtClean="0"/>
          </a:p>
          <a:p>
            <a:endParaRPr lang="en-GB" altLang="en-US" sz="1300" dirty="0" smtClean="0"/>
          </a:p>
          <a:p>
            <a:r>
              <a:rPr lang="en-GB" altLang="en-US" sz="1300" dirty="0" smtClean="0"/>
              <a:t>Said librarians should be on every curriculum committee!</a:t>
            </a:r>
          </a:p>
          <a:p>
            <a:r>
              <a:rPr lang="en-GB" altLang="en-US" sz="1300" dirty="0" smtClean="0"/>
              <a:t>Impossible for school to be judged outstanding unless pupils read widely for pleasure.</a:t>
            </a:r>
          </a:p>
          <a:p>
            <a:r>
              <a:rPr lang="en-GB" dirty="0" smtClean="0"/>
              <a:t>Said if she goes into a school without a library she wants to put them in special measures –</a:t>
            </a:r>
            <a:r>
              <a:rPr lang="en-GB" baseline="0" dirty="0" smtClean="0"/>
              <a:t> we clapped!</a:t>
            </a:r>
          </a:p>
          <a:p>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7</a:t>
            </a:fld>
            <a:endParaRPr lang="en-GB"/>
          </a:p>
        </p:txBody>
      </p:sp>
    </p:spTree>
    <p:extLst>
      <p:ext uri="{BB962C8B-B14F-4D97-AF65-F5344CB8AC3E}">
        <p14:creationId xmlns:p14="http://schemas.microsoft.com/office/powerpoint/2010/main" val="259762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Impact of School Libraries</a:t>
            </a:r>
            <a:r>
              <a:rPr lang="en-GB" baseline="0" dirty="0" smtClean="0"/>
              <a:t> on Learning – Robert Gordon University, October 2013 – very positive research, worth reading.</a:t>
            </a:r>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8</a:t>
            </a:fld>
            <a:endParaRPr lang="en-GB"/>
          </a:p>
        </p:txBody>
      </p:sp>
    </p:spTree>
    <p:extLst>
      <p:ext uri="{BB962C8B-B14F-4D97-AF65-F5344CB8AC3E}">
        <p14:creationId xmlns:p14="http://schemas.microsoft.com/office/powerpoint/2010/main" val="3801036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46">
              <a:defRPr/>
            </a:pPr>
            <a:r>
              <a:rPr lang="en-GB" sz="1300" dirty="0" smtClean="0"/>
              <a:t>Aidan Chambers - Thought-provoking – why read – so important for kids – think – learning need to be inspired – set context for reading – roles we have as librarians – find the route – made us think more broadly.  Key part of librarian’s job is KNOWING THE BOOKS!</a:t>
            </a:r>
          </a:p>
          <a:p>
            <a:pPr defTabSz="966246">
              <a:defRPr/>
            </a:pPr>
            <a:r>
              <a:rPr lang="en-GB" sz="1300" dirty="0" smtClean="0"/>
              <a:t>David Fickling – talked passionately about publishing – his mission is to create stories and excitement for all children.  Some of the brightest people on the planet are dyslexic.  Has launched a weekly story comic, The Phoenix as he loved comics as a boy.  Gave us sneak preview of Philip Pullman’s new book – from the draft manuscript!  Artificial barrier between reading and maths and science – he is the man behind the Horrible Histories.  </a:t>
            </a:r>
          </a:p>
          <a:p>
            <a:pPr defTabSz="966246">
              <a:defRPr/>
            </a:pPr>
            <a:r>
              <a:rPr lang="en-GB" sz="1300" dirty="0" smtClean="0"/>
              <a:t>Do more reading aloud</a:t>
            </a:r>
          </a:p>
          <a:p>
            <a:pPr defTabSz="966246">
              <a:defRPr/>
            </a:pPr>
            <a:endParaRPr lang="en-GB" sz="1300" dirty="0" smtClean="0"/>
          </a:p>
          <a:p>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9</a:t>
            </a:fld>
            <a:endParaRPr lang="en-GB"/>
          </a:p>
        </p:txBody>
      </p:sp>
    </p:spTree>
    <p:extLst>
      <p:ext uri="{BB962C8B-B14F-4D97-AF65-F5344CB8AC3E}">
        <p14:creationId xmlns:p14="http://schemas.microsoft.com/office/powerpoint/2010/main" val="1156986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Jim Kay – illustration more stressful than you’d think!</a:t>
            </a:r>
          </a:p>
          <a:p>
            <a:r>
              <a:rPr lang="en-GB" dirty="0" smtClean="0"/>
              <a:t> shared</a:t>
            </a:r>
            <a:r>
              <a:rPr lang="en-GB" baseline="0" dirty="0" smtClean="0"/>
              <a:t> amazing concept drawings for new Harry Potter edition</a:t>
            </a:r>
          </a:p>
          <a:p>
            <a:endParaRPr lang="en-GB" baseline="0" dirty="0" smtClean="0"/>
          </a:p>
          <a:p>
            <a:r>
              <a:rPr lang="en-GB" baseline="0" dirty="0" smtClean="0"/>
              <a:t>Guy Parker-Rees – designed conference logo.</a:t>
            </a:r>
          </a:p>
          <a:p>
            <a:r>
              <a:rPr lang="en-GB" baseline="0" dirty="0" smtClean="0"/>
              <a:t>25</a:t>
            </a:r>
            <a:r>
              <a:rPr lang="en-GB" baseline="30000" dirty="0" smtClean="0"/>
              <a:t>th</a:t>
            </a:r>
            <a:r>
              <a:rPr lang="en-GB" baseline="0" dirty="0" smtClean="0"/>
              <a:t> anniversary of Giraffes can’t dance.  Drew a picture for the conference which I won!</a:t>
            </a:r>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10</a:t>
            </a:fld>
            <a:endParaRPr lang="en-GB"/>
          </a:p>
        </p:txBody>
      </p:sp>
    </p:spTree>
    <p:extLst>
      <p:ext uri="{BB962C8B-B14F-4D97-AF65-F5344CB8AC3E}">
        <p14:creationId xmlns:p14="http://schemas.microsoft.com/office/powerpoint/2010/main" val="2151907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Connell Guides new guides</a:t>
            </a:r>
            <a:r>
              <a:rPr lang="en-GB" baseline="0" dirty="0" smtClean="0"/>
              <a:t> to English set texts. “like putting lots of academics in your pocket”</a:t>
            </a:r>
            <a:endParaRPr lang="en-GB" dirty="0"/>
          </a:p>
        </p:txBody>
      </p:sp>
      <p:sp>
        <p:nvSpPr>
          <p:cNvPr id="4" name="Slide Number Placeholder 3"/>
          <p:cNvSpPr>
            <a:spLocks noGrp="1"/>
          </p:cNvSpPr>
          <p:nvPr>
            <p:ph type="sldNum" sz="quarter" idx="10"/>
          </p:nvPr>
        </p:nvSpPr>
        <p:spPr/>
        <p:txBody>
          <a:bodyPr/>
          <a:lstStyle/>
          <a:p>
            <a:fld id="{E2826D68-69D1-4924-8318-FD8F5C0AE722}" type="slidenum">
              <a:rPr lang="en-GB" smtClean="0"/>
              <a:pPr/>
              <a:t>11</a:t>
            </a:fld>
            <a:endParaRPr lang="en-GB"/>
          </a:p>
        </p:txBody>
      </p:sp>
    </p:spTree>
    <p:extLst>
      <p:ext uri="{BB962C8B-B14F-4D97-AF65-F5344CB8AC3E}">
        <p14:creationId xmlns:p14="http://schemas.microsoft.com/office/powerpoint/2010/main" val="2597623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3F9404F-8C69-45E7-8646-BB35387DB4D7}" type="datetimeFigureOut">
              <a:rPr lang="en-GB" smtClean="0"/>
              <a:pPr/>
              <a:t>12/05/2014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644DED-44AA-4193-84BA-77C3EB32385E}"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F9404F-8C69-45E7-8646-BB35387DB4D7}" type="datetimeFigureOut">
              <a:rPr lang="en-GB" smtClean="0"/>
              <a:pPr/>
              <a:t>12/05/2014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644DED-44AA-4193-84BA-77C3EB32385E}"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F9404F-8C69-45E7-8646-BB35387DB4D7}" type="datetimeFigureOut">
              <a:rPr lang="en-GB" smtClean="0"/>
              <a:pPr/>
              <a:t>12/05/2014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644DED-44AA-4193-84BA-77C3EB32385E}"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F9404F-8C69-45E7-8646-BB35387DB4D7}" type="datetimeFigureOut">
              <a:rPr lang="en-GB" smtClean="0"/>
              <a:pPr/>
              <a:t>12/05/2014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644DED-44AA-4193-84BA-77C3EB32385E}"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13F9404F-8C69-45E7-8646-BB35387DB4D7}" type="datetimeFigureOut">
              <a:rPr lang="en-GB" smtClean="0"/>
              <a:pPr/>
              <a:t>12/05/2014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644DED-44AA-4193-84BA-77C3EB32385E}"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3F9404F-8C69-45E7-8646-BB35387DB4D7}" type="datetimeFigureOut">
              <a:rPr lang="en-GB" smtClean="0"/>
              <a:pPr/>
              <a:t>12/05/2014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644DED-44AA-4193-84BA-77C3EB32385E}" type="slidenum">
              <a:rPr lang="en-GB" smtClean="0"/>
              <a:pPr/>
              <a:t>‹#›</a:t>
            </a:fld>
            <a:endParaRPr lang="en-GB"/>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3F9404F-8C69-45E7-8646-BB35387DB4D7}" type="datetimeFigureOut">
              <a:rPr lang="en-GB" smtClean="0"/>
              <a:pPr/>
              <a:t>12/05/2014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6644DED-44AA-4193-84BA-77C3EB32385E}"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F9404F-8C69-45E7-8646-BB35387DB4D7}" type="datetimeFigureOut">
              <a:rPr lang="en-GB" smtClean="0"/>
              <a:pPr/>
              <a:t>12/05/2014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644DED-44AA-4193-84BA-77C3EB32385E}"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F9404F-8C69-45E7-8646-BB35387DB4D7}" type="datetimeFigureOut">
              <a:rPr lang="en-GB" smtClean="0"/>
              <a:pPr/>
              <a:t>12/05/2014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644DED-44AA-4193-84BA-77C3EB32385E}"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13F9404F-8C69-45E7-8646-BB35387DB4D7}" type="datetimeFigureOut">
              <a:rPr lang="en-GB" smtClean="0"/>
              <a:pPr/>
              <a:t>12/05/2014</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76644DED-44AA-4193-84BA-77C3EB32385E}"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F9404F-8C69-45E7-8646-BB35387DB4D7}" type="datetimeFigureOut">
              <a:rPr lang="en-GB" smtClean="0"/>
              <a:pPr/>
              <a:t>12/05/2014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644DED-44AA-4193-84BA-77C3EB32385E}"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13F9404F-8C69-45E7-8646-BB35387DB4D7}" type="datetimeFigureOut">
              <a:rPr lang="en-GB" smtClean="0"/>
              <a:pPr/>
              <a:t>12/05/2014</a:t>
            </a:fld>
            <a:endParaRPr lang="en-GB"/>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GB"/>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76644DED-44AA-4193-84BA-77C3EB32385E}"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10.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 Id="rId1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jpe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hyperlink" Target="http://www.flickr.com/photos/stevecadman/486248719/" TargetMode="External"/><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68.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70.png"/><Relationship Id="rId4" Type="http://schemas.openxmlformats.org/officeDocument/2006/relationships/image" Target="../media/image69.jpe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3.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0.wmf"/></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storify.com/Cilipslg/slg-2014-conference-enquiring-mind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http://upload.wikimedia.org/wikipedia/commons/4/40/Wonderful_Balloon_Ascents,_1870_-_The_Minerva.jpg" TargetMode="External"/><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140000">
            <a:off x="1047916" y="2163748"/>
            <a:ext cx="6218094" cy="819796"/>
          </a:xfrm>
        </p:spPr>
        <p:txBody>
          <a:bodyPr/>
          <a:lstStyle/>
          <a:p>
            <a:r>
              <a:rPr lang="en-GB" sz="2600"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Enquiring minds – spring 2014</a:t>
            </a:r>
            <a:endParaRPr lang="en-GB" sz="2600" dirty="0">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3" name="Picture 2" descr="cilip log.png"/>
          <p:cNvPicPr>
            <a:picLocks noChangeAspect="1"/>
          </p:cNvPicPr>
          <p:nvPr/>
        </p:nvPicPr>
        <p:blipFill>
          <a:blip r:embed="rId3" cstate="print"/>
          <a:stretch>
            <a:fillRect/>
          </a:stretch>
        </p:blipFill>
        <p:spPr>
          <a:xfrm>
            <a:off x="622876" y="908720"/>
            <a:ext cx="3452440" cy="1008112"/>
          </a:xfrm>
          <a:prstGeom prst="rect">
            <a:avLst/>
          </a:prstGeom>
        </p:spPr>
      </p:pic>
      <p:pic>
        <p:nvPicPr>
          <p:cNvPr id="4" name="Picture 3" descr="school-libraries-group.jpg"/>
          <p:cNvPicPr>
            <a:picLocks noChangeAspect="1"/>
          </p:cNvPicPr>
          <p:nvPr/>
        </p:nvPicPr>
        <p:blipFill>
          <a:blip r:embed="rId4" cstate="print"/>
          <a:stretch>
            <a:fillRect/>
          </a:stretch>
        </p:blipFill>
        <p:spPr>
          <a:xfrm>
            <a:off x="4427984" y="5144988"/>
            <a:ext cx="3726938" cy="1236340"/>
          </a:xfrm>
          <a:prstGeom prst="rect">
            <a:avLst/>
          </a:prstGeom>
        </p:spPr>
      </p:pic>
      <p:pic>
        <p:nvPicPr>
          <p:cNvPr id="5" name="Picture 4" descr="slg  blue robot 300.jpg"/>
          <p:cNvPicPr/>
          <p:nvPr/>
        </p:nvPicPr>
        <p:blipFill>
          <a:blip r:embed="rId5" cstate="print">
            <a:extLst>
              <a:ext uri="{28A0092B-C50C-407E-A947-70E740481C1C}">
                <a14:useLocalDpi xmlns:a14="http://schemas.microsoft.com/office/drawing/2010/main" val="0"/>
              </a:ext>
            </a:extLst>
          </a:blip>
          <a:stretch>
            <a:fillRect/>
          </a:stretch>
        </p:blipFill>
        <p:spPr>
          <a:xfrm>
            <a:off x="5220072" y="2587352"/>
            <a:ext cx="2893060" cy="2209800"/>
          </a:xfrm>
          <a:prstGeom prst="rect">
            <a:avLst/>
          </a:prstGeom>
        </p:spPr>
      </p:pic>
      <p:sp>
        <p:nvSpPr>
          <p:cNvPr id="6" name="TextBox 5"/>
          <p:cNvSpPr txBox="1"/>
          <p:nvPr/>
        </p:nvSpPr>
        <p:spPr>
          <a:xfrm>
            <a:off x="611560" y="5304110"/>
            <a:ext cx="3024336" cy="1077218"/>
          </a:xfrm>
          <a:prstGeom prst="rect">
            <a:avLst/>
          </a:prstGeom>
          <a:solidFill>
            <a:schemeClr val="bg1"/>
          </a:solidFill>
        </p:spPr>
        <p:txBody>
          <a:bodyPr wrap="square" rtlCol="0">
            <a:spAutoFit/>
          </a:bodyPr>
          <a:lstStyle/>
          <a:p>
            <a:r>
              <a:rPr lang="en-GB" sz="1600" b="1" i="1" dirty="0" smtClean="0"/>
              <a:t>Sue Bastone</a:t>
            </a:r>
          </a:p>
          <a:p>
            <a:r>
              <a:rPr lang="en-GB" sz="1600" b="1" i="1" dirty="0" smtClean="0"/>
              <a:t>Conference Programme Director</a:t>
            </a:r>
          </a:p>
          <a:p>
            <a:r>
              <a:rPr lang="en-GB" sz="1600" b="1" i="1" dirty="0" smtClean="0"/>
              <a:t>Head of Learning Resources</a:t>
            </a:r>
          </a:p>
          <a:p>
            <a:r>
              <a:rPr lang="en-GB" sz="1600" b="1" i="1" dirty="0" smtClean="0"/>
              <a:t>LVS Ascot</a:t>
            </a:r>
            <a:endParaRPr lang="en-GB" sz="1600" b="1" i="1" dirty="0"/>
          </a:p>
        </p:txBody>
      </p:sp>
    </p:spTree>
    <p:extLst>
      <p:ext uri="{BB962C8B-B14F-4D97-AF65-F5344CB8AC3E}">
        <p14:creationId xmlns:p14="http://schemas.microsoft.com/office/powerpoint/2010/main" val="35873112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000" b="1" dirty="0" smtClean="0"/>
              <a:t>Keynotes – stories through pictures</a:t>
            </a:r>
            <a:endParaRPr lang="en-GB" sz="3000" b="1" dirty="0"/>
          </a:p>
        </p:txBody>
      </p:sp>
      <p:pic>
        <p:nvPicPr>
          <p:cNvPr id="10241" name="Picture 1"/>
          <p:cNvPicPr>
            <a:picLocks noGrp="1" noChangeAspect="1" noChangeArrowheads="1"/>
          </p:cNvPicPr>
          <p:nvPr>
            <p:ph idx="1"/>
          </p:nvPr>
        </p:nvPicPr>
        <p:blipFill>
          <a:blip r:embed="rId3" cstate="print"/>
          <a:srcRect l="28434" t="24825" r="31336" b="12818"/>
          <a:stretch>
            <a:fillRect/>
          </a:stretch>
        </p:blipFill>
        <p:spPr bwMode="auto">
          <a:xfrm>
            <a:off x="395536" y="2924944"/>
            <a:ext cx="2304256" cy="2232248"/>
          </a:xfrm>
          <a:prstGeom prst="rect">
            <a:avLst/>
          </a:prstGeom>
          <a:noFill/>
          <a:ln w="9525">
            <a:noFill/>
            <a:miter lim="800000"/>
            <a:headEnd/>
            <a:tailEnd/>
          </a:ln>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7092280" y="1196752"/>
            <a:ext cx="1314822" cy="1368152"/>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683568" y="1124744"/>
            <a:ext cx="1368152" cy="1512168"/>
          </a:xfrm>
          <a:prstGeom prst="rect">
            <a:avLst/>
          </a:prstGeom>
        </p:spPr>
      </p:pic>
      <p:sp>
        <p:nvSpPr>
          <p:cNvPr id="8" name="TextBox 7"/>
          <p:cNvSpPr txBox="1"/>
          <p:nvPr/>
        </p:nvSpPr>
        <p:spPr>
          <a:xfrm>
            <a:off x="2123728" y="1196752"/>
            <a:ext cx="1728192" cy="369332"/>
          </a:xfrm>
          <a:prstGeom prst="rect">
            <a:avLst/>
          </a:prstGeom>
          <a:noFill/>
        </p:spPr>
        <p:txBody>
          <a:bodyPr wrap="square" rtlCol="0">
            <a:spAutoFit/>
          </a:bodyPr>
          <a:lstStyle/>
          <a:p>
            <a:r>
              <a:rPr lang="en-GB" dirty="0" smtClean="0"/>
              <a:t>Jim Kay</a:t>
            </a:r>
            <a:endParaRPr lang="en-GB" dirty="0"/>
          </a:p>
        </p:txBody>
      </p:sp>
      <p:sp>
        <p:nvSpPr>
          <p:cNvPr id="9" name="TextBox 8"/>
          <p:cNvSpPr txBox="1"/>
          <p:nvPr/>
        </p:nvSpPr>
        <p:spPr>
          <a:xfrm>
            <a:off x="5076056" y="1268760"/>
            <a:ext cx="1872208" cy="369332"/>
          </a:xfrm>
          <a:prstGeom prst="rect">
            <a:avLst/>
          </a:prstGeom>
          <a:noFill/>
        </p:spPr>
        <p:txBody>
          <a:bodyPr wrap="square" rtlCol="0">
            <a:spAutoFit/>
          </a:bodyPr>
          <a:lstStyle/>
          <a:p>
            <a:r>
              <a:rPr lang="en-GB" dirty="0" smtClean="0"/>
              <a:t>Guy Parker-Rees</a:t>
            </a:r>
            <a:endParaRPr lang="en-GB" dirty="0"/>
          </a:p>
        </p:txBody>
      </p:sp>
      <p:pic>
        <p:nvPicPr>
          <p:cNvPr id="10" name="Picture 9" descr="slg  blue robot 300.jpg"/>
          <p:cNvPicPr/>
          <p:nvPr/>
        </p:nvPicPr>
        <p:blipFill>
          <a:blip r:embed="rId6" cstate="print">
            <a:extLst>
              <a:ext uri="{28A0092B-C50C-407E-A947-70E740481C1C}">
                <a14:useLocalDpi xmlns:a14="http://schemas.microsoft.com/office/drawing/2010/main" val="0"/>
              </a:ext>
            </a:extLst>
          </a:blip>
          <a:stretch>
            <a:fillRect/>
          </a:stretch>
        </p:blipFill>
        <p:spPr>
          <a:xfrm>
            <a:off x="3131840" y="4941168"/>
            <a:ext cx="2461012" cy="1705744"/>
          </a:xfrm>
          <a:prstGeom prst="rect">
            <a:avLst/>
          </a:prstGeom>
          <a:ln w="38100">
            <a:solidFill>
              <a:schemeClr val="accent2"/>
            </a:solidFill>
          </a:ln>
        </p:spPr>
      </p:pic>
      <p:pic>
        <p:nvPicPr>
          <p:cNvPr id="11" name="Picture 5"/>
          <p:cNvPicPr>
            <a:picLocks noChangeAspect="1" noChangeArrowheads="1"/>
          </p:cNvPicPr>
          <p:nvPr/>
        </p:nvPicPr>
        <p:blipFill>
          <a:blip r:embed="rId7" cstate="print"/>
          <a:srcRect l="32205" t="22814" r="33851" b="10807"/>
          <a:stretch>
            <a:fillRect/>
          </a:stretch>
        </p:blipFill>
        <p:spPr bwMode="auto">
          <a:xfrm>
            <a:off x="6195453" y="2852936"/>
            <a:ext cx="2120963" cy="2592288"/>
          </a:xfrm>
          <a:prstGeom prst="rect">
            <a:avLst/>
          </a:prstGeom>
          <a:noFill/>
          <a:ln w="9525">
            <a:noFill/>
            <a:miter lim="800000"/>
            <a:headEnd/>
            <a:tailEnd/>
          </a:ln>
        </p:spPr>
      </p:pic>
      <p:pic>
        <p:nvPicPr>
          <p:cNvPr id="12" name="Picture 6"/>
          <p:cNvPicPr>
            <a:picLocks noChangeAspect="1" noChangeArrowheads="1"/>
          </p:cNvPicPr>
          <p:nvPr/>
        </p:nvPicPr>
        <p:blipFill>
          <a:blip r:embed="rId8" cstate="print"/>
          <a:srcRect l="37234" t="46952" r="35108" b="8795"/>
          <a:stretch>
            <a:fillRect/>
          </a:stretch>
        </p:blipFill>
        <p:spPr bwMode="auto">
          <a:xfrm>
            <a:off x="3563888" y="3212976"/>
            <a:ext cx="1584176" cy="1584176"/>
          </a:xfrm>
          <a:prstGeom prst="rect">
            <a:avLst/>
          </a:prstGeom>
          <a:noFill/>
          <a:ln w="9525">
            <a:noFill/>
            <a:miter lim="800000"/>
            <a:headEnd/>
            <a:tailEnd/>
          </a:ln>
        </p:spPr>
      </p:pic>
      <p:pic>
        <p:nvPicPr>
          <p:cNvPr id="13" name="Picture 7"/>
          <p:cNvPicPr>
            <a:picLocks noChangeAspect="1" noChangeArrowheads="1"/>
          </p:cNvPicPr>
          <p:nvPr/>
        </p:nvPicPr>
        <p:blipFill>
          <a:blip r:embed="rId9" cstate="print"/>
          <a:srcRect l="30948" t="30860" r="32593" b="45002"/>
          <a:stretch>
            <a:fillRect/>
          </a:stretch>
        </p:blipFill>
        <p:spPr bwMode="auto">
          <a:xfrm>
            <a:off x="2621783" y="1772816"/>
            <a:ext cx="3132348" cy="1296144"/>
          </a:xfrm>
          <a:prstGeom prst="rect">
            <a:avLst/>
          </a:prstGeom>
          <a:noFill/>
          <a:ln w="38100">
            <a:solidFill>
              <a:schemeClr val="accent2"/>
            </a:solidFill>
            <a:miter lim="800000"/>
            <a:headEnd/>
            <a:tailEnd/>
          </a:ln>
        </p:spPr>
      </p:pic>
    </p:spTree>
    <p:extLst>
      <p:ext uri="{BB962C8B-B14F-4D97-AF65-F5344CB8AC3E}">
        <p14:creationId xmlns:p14="http://schemas.microsoft.com/office/powerpoint/2010/main" val="1809754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000" b="1" dirty="0" smtClean="0">
                <a:ea typeface="Verdana" pitchFamily="34" charset="0"/>
                <a:cs typeface="Verdana" pitchFamily="34" charset="0"/>
              </a:rPr>
              <a:t>KEYNOTES – </a:t>
            </a:r>
            <a:r>
              <a:rPr lang="en-GB" sz="3000" b="1" dirty="0" err="1" smtClean="0">
                <a:ea typeface="Verdana" pitchFamily="34" charset="0"/>
                <a:cs typeface="Verdana" pitchFamily="34" charset="0"/>
              </a:rPr>
              <a:t>connell</a:t>
            </a:r>
            <a:r>
              <a:rPr lang="en-GB" sz="3000" b="1" dirty="0" smtClean="0">
                <a:ea typeface="Verdana" pitchFamily="34" charset="0"/>
                <a:cs typeface="Verdana" pitchFamily="34" charset="0"/>
              </a:rPr>
              <a:t> guides</a:t>
            </a:r>
            <a:endParaRPr lang="en-GB" sz="3000" b="1" dirty="0">
              <a:ea typeface="Verdana" pitchFamily="34" charset="0"/>
              <a:cs typeface="Verdana" pitchFamily="34" charset="0"/>
            </a:endParaRP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827585" y="1124744"/>
            <a:ext cx="1296144" cy="1728192"/>
          </a:xfrm>
          <a:prstGeom prst="rect">
            <a:avLst/>
          </a:prstGeom>
        </p:spPr>
      </p:pic>
      <p:sp>
        <p:nvSpPr>
          <p:cNvPr id="6" name="TextBox 5"/>
          <p:cNvSpPr txBox="1"/>
          <p:nvPr/>
        </p:nvSpPr>
        <p:spPr>
          <a:xfrm>
            <a:off x="2483768" y="1124744"/>
            <a:ext cx="1728192" cy="923330"/>
          </a:xfrm>
          <a:prstGeom prst="rect">
            <a:avLst/>
          </a:prstGeom>
          <a:noFill/>
        </p:spPr>
        <p:txBody>
          <a:bodyPr wrap="square" rtlCol="0">
            <a:spAutoFit/>
          </a:bodyPr>
          <a:lstStyle/>
          <a:p>
            <a:r>
              <a:rPr lang="en-GB" b="1" i="1" dirty="0" smtClean="0"/>
              <a:t>Jon Connell , Founder of </a:t>
            </a:r>
          </a:p>
          <a:p>
            <a:r>
              <a:rPr lang="en-GB" b="1" i="1" dirty="0" smtClean="0"/>
              <a:t>The Week</a:t>
            </a:r>
            <a:endParaRPr lang="en-GB" b="1" i="1" dirty="0"/>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6804248" y="1124744"/>
            <a:ext cx="1351781" cy="1296144"/>
          </a:xfrm>
          <a:prstGeom prst="rect">
            <a:avLst/>
          </a:prstGeom>
        </p:spPr>
      </p:pic>
      <p:sp>
        <p:nvSpPr>
          <p:cNvPr id="8" name="TextBox 7"/>
          <p:cNvSpPr txBox="1"/>
          <p:nvPr/>
        </p:nvSpPr>
        <p:spPr>
          <a:xfrm>
            <a:off x="4932040" y="1124744"/>
            <a:ext cx="1656184" cy="1477328"/>
          </a:xfrm>
          <a:prstGeom prst="rect">
            <a:avLst/>
          </a:prstGeom>
          <a:noFill/>
        </p:spPr>
        <p:txBody>
          <a:bodyPr wrap="square" rtlCol="0">
            <a:spAutoFit/>
          </a:bodyPr>
          <a:lstStyle/>
          <a:p>
            <a:r>
              <a:rPr lang="en-GB" b="1" i="1" dirty="0" smtClean="0"/>
              <a:t>John Sutherland</a:t>
            </a:r>
          </a:p>
          <a:p>
            <a:r>
              <a:rPr lang="en-GB" b="1" i="1" dirty="0" err="1" smtClean="0"/>
              <a:t>Northcliffe</a:t>
            </a:r>
            <a:r>
              <a:rPr lang="en-GB" b="1" i="1" dirty="0" smtClean="0"/>
              <a:t> Professor Emeritus, UCL </a:t>
            </a:r>
            <a:endParaRPr lang="en-GB" dirty="0"/>
          </a:p>
        </p:txBody>
      </p:sp>
      <p:pic>
        <p:nvPicPr>
          <p:cNvPr id="6146" name="Picture 2" descr="http://www.connellguides.com/sites/default/files/tkam2.jpg"/>
          <p:cNvPicPr>
            <a:picLocks noChangeAspect="1" noChangeArrowheads="1"/>
          </p:cNvPicPr>
          <p:nvPr/>
        </p:nvPicPr>
        <p:blipFill>
          <a:blip r:embed="rId5" cstate="print"/>
          <a:srcRect/>
          <a:stretch>
            <a:fillRect/>
          </a:stretch>
        </p:blipFill>
        <p:spPr bwMode="auto">
          <a:xfrm>
            <a:off x="6300192" y="3492971"/>
            <a:ext cx="1495425" cy="2600325"/>
          </a:xfrm>
          <a:prstGeom prst="rect">
            <a:avLst/>
          </a:prstGeom>
          <a:noFill/>
        </p:spPr>
      </p:pic>
      <p:pic>
        <p:nvPicPr>
          <p:cNvPr id="6148" name="Picture 4" descr="http://www.connellguides.com/sites/default/files/emma2.jpg"/>
          <p:cNvPicPr>
            <a:picLocks noChangeAspect="1" noChangeArrowheads="1"/>
          </p:cNvPicPr>
          <p:nvPr/>
        </p:nvPicPr>
        <p:blipFill>
          <a:blip r:embed="rId6" cstate="print"/>
          <a:srcRect/>
          <a:stretch>
            <a:fillRect/>
          </a:stretch>
        </p:blipFill>
        <p:spPr bwMode="auto">
          <a:xfrm>
            <a:off x="3779912" y="3492971"/>
            <a:ext cx="1495425" cy="2600325"/>
          </a:xfrm>
          <a:prstGeom prst="rect">
            <a:avLst/>
          </a:prstGeom>
          <a:noFill/>
        </p:spPr>
      </p:pic>
      <p:pic>
        <p:nvPicPr>
          <p:cNvPr id="6150" name="Picture 6" descr="http://www.connellguides.com/sites/default/files/gg2.jpg"/>
          <p:cNvPicPr>
            <a:picLocks noChangeAspect="1" noChangeArrowheads="1"/>
          </p:cNvPicPr>
          <p:nvPr/>
        </p:nvPicPr>
        <p:blipFill>
          <a:blip r:embed="rId7" cstate="print"/>
          <a:srcRect/>
          <a:stretch>
            <a:fillRect/>
          </a:stretch>
        </p:blipFill>
        <p:spPr bwMode="auto">
          <a:xfrm>
            <a:off x="1043608" y="3501008"/>
            <a:ext cx="1495425" cy="2600325"/>
          </a:xfrm>
          <a:prstGeom prst="rect">
            <a:avLst/>
          </a:prstGeom>
          <a:noFill/>
        </p:spPr>
      </p:pic>
    </p:spTree>
    <p:extLst>
      <p:ext uri="{BB962C8B-B14F-4D97-AF65-F5344CB8AC3E}">
        <p14:creationId xmlns:p14="http://schemas.microsoft.com/office/powerpoint/2010/main" val="772688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AUTHOR ROUNDUP</a:t>
            </a:r>
            <a:endParaRPr lang="en-GB" dirty="0"/>
          </a:p>
        </p:txBody>
      </p:sp>
      <p:pic>
        <p:nvPicPr>
          <p:cNvPr id="30723" name="Picture 3"/>
          <p:cNvPicPr>
            <a:picLocks noGrp="1" noChangeAspect="1" noChangeArrowheads="1"/>
          </p:cNvPicPr>
          <p:nvPr>
            <p:ph idx="1"/>
          </p:nvPr>
        </p:nvPicPr>
        <p:blipFill>
          <a:blip r:embed="rId3" cstate="print"/>
          <a:srcRect l="30948" t="14768" r="32593" b="16325"/>
          <a:stretch>
            <a:fillRect/>
          </a:stretch>
        </p:blipFill>
        <p:spPr bwMode="auto">
          <a:xfrm rot="21040188">
            <a:off x="657584" y="992870"/>
            <a:ext cx="2131898" cy="2518341"/>
          </a:xfrm>
          <a:prstGeom prst="rect">
            <a:avLst/>
          </a:prstGeom>
          <a:noFill/>
          <a:ln w="9525">
            <a:noFill/>
            <a:miter lim="800000"/>
            <a:headEnd/>
            <a:tailEnd/>
          </a:ln>
        </p:spPr>
      </p:pic>
      <p:grpSp>
        <p:nvGrpSpPr>
          <p:cNvPr id="13" name="Group 12"/>
          <p:cNvGrpSpPr/>
          <p:nvPr/>
        </p:nvGrpSpPr>
        <p:grpSpPr>
          <a:xfrm>
            <a:off x="2987824" y="980728"/>
            <a:ext cx="2337513" cy="2736304"/>
            <a:chOff x="6232094" y="903788"/>
            <a:chExt cx="1977473" cy="2309188"/>
          </a:xfrm>
        </p:grpSpPr>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rot="21150379">
              <a:off x="6232094" y="903788"/>
              <a:ext cx="1098954" cy="1236198"/>
            </a:xfrm>
            <a:prstGeom prst="rect">
              <a:avLst/>
            </a:prstGeom>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rot="702063">
              <a:off x="7421571" y="1048188"/>
              <a:ext cx="787996" cy="1197743"/>
            </a:xfrm>
            <a:prstGeom prst="rect">
              <a:avLst/>
            </a:prstGeom>
          </p:spPr>
        </p:pic>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6660232" y="1916832"/>
              <a:ext cx="1008112" cy="1296144"/>
            </a:xfrm>
            <a:prstGeom prst="rect">
              <a:avLst/>
            </a:prstGeom>
          </p:spPr>
        </p:pic>
      </p:grpSp>
      <p:pic>
        <p:nvPicPr>
          <p:cNvPr id="12" name="Picture 11"/>
          <p:cNvPicPr/>
          <p:nvPr/>
        </p:nvPicPr>
        <p:blipFill>
          <a:blip r:embed="rId7" cstate="print">
            <a:extLst>
              <a:ext uri="{28A0092B-C50C-407E-A947-70E740481C1C}">
                <a14:useLocalDpi xmlns:a14="http://schemas.microsoft.com/office/drawing/2010/main" val="0"/>
              </a:ext>
            </a:extLst>
          </a:blip>
          <a:stretch>
            <a:fillRect/>
          </a:stretch>
        </p:blipFill>
        <p:spPr>
          <a:xfrm rot="20606764">
            <a:off x="5351063" y="335373"/>
            <a:ext cx="1264047" cy="1608853"/>
          </a:xfrm>
          <a:prstGeom prst="rect">
            <a:avLst/>
          </a:prstGeom>
        </p:spPr>
      </p:pic>
      <p:pic>
        <p:nvPicPr>
          <p:cNvPr id="15" name="Picture 14" descr="Nicola Morgan.jpg"/>
          <p:cNvPicPr/>
          <p:nvPr/>
        </p:nvPicPr>
        <p:blipFill>
          <a:blip r:embed="rId8" cstate="print"/>
          <a:stretch>
            <a:fillRect/>
          </a:stretch>
        </p:blipFill>
        <p:spPr>
          <a:xfrm rot="20812370">
            <a:off x="682096" y="3958003"/>
            <a:ext cx="1728192" cy="2088232"/>
          </a:xfrm>
          <a:prstGeom prst="rect">
            <a:avLst/>
          </a:prstGeom>
        </p:spPr>
      </p:pic>
      <p:sp>
        <p:nvSpPr>
          <p:cNvPr id="16" name="TextBox 15"/>
          <p:cNvSpPr txBox="1"/>
          <p:nvPr/>
        </p:nvSpPr>
        <p:spPr>
          <a:xfrm>
            <a:off x="5652120" y="3212976"/>
            <a:ext cx="3168352" cy="369332"/>
          </a:xfrm>
          <a:prstGeom prst="rect">
            <a:avLst/>
          </a:prstGeom>
          <a:noFill/>
        </p:spPr>
        <p:txBody>
          <a:bodyPr wrap="square" rtlCol="0">
            <a:spAutoFit/>
          </a:bodyPr>
          <a:lstStyle/>
          <a:p>
            <a:r>
              <a:rPr lang="en-GB" dirty="0" smtClean="0"/>
              <a:t>World War I Author Panel</a:t>
            </a:r>
            <a:endParaRPr lang="en-GB" dirty="0"/>
          </a:p>
        </p:txBody>
      </p:sp>
      <p:grpSp>
        <p:nvGrpSpPr>
          <p:cNvPr id="18" name="Group 17"/>
          <p:cNvGrpSpPr/>
          <p:nvPr/>
        </p:nvGrpSpPr>
        <p:grpSpPr>
          <a:xfrm>
            <a:off x="4139952" y="3717032"/>
            <a:ext cx="3467369" cy="2808312"/>
            <a:chOff x="5580112" y="3645024"/>
            <a:chExt cx="2963313" cy="2232248"/>
          </a:xfrm>
        </p:grpSpPr>
        <p:pic>
          <p:nvPicPr>
            <p:cNvPr id="7" name="Picture 6"/>
            <p:cNvPicPr/>
            <p:nvPr/>
          </p:nvPicPr>
          <p:blipFill>
            <a:blip r:embed="rId9" cstate="print">
              <a:extLst>
                <a:ext uri="{28A0092B-C50C-407E-A947-70E740481C1C}">
                  <a14:useLocalDpi xmlns:a14="http://schemas.microsoft.com/office/drawing/2010/main" val="0"/>
                </a:ext>
              </a:extLst>
            </a:blip>
            <a:stretch>
              <a:fillRect/>
            </a:stretch>
          </p:blipFill>
          <p:spPr>
            <a:xfrm>
              <a:off x="6660232" y="4725144"/>
              <a:ext cx="1027931" cy="1152128"/>
            </a:xfrm>
            <a:prstGeom prst="rect">
              <a:avLst/>
            </a:prstGeom>
          </p:spPr>
        </p:pic>
        <p:pic>
          <p:nvPicPr>
            <p:cNvPr id="8" name="Picture 7"/>
            <p:cNvPicPr/>
            <p:nvPr/>
          </p:nvPicPr>
          <p:blipFill>
            <a:blip r:embed="rId10" cstate="print">
              <a:extLst>
                <a:ext uri="{28A0092B-C50C-407E-A947-70E740481C1C}">
                  <a14:useLocalDpi xmlns:a14="http://schemas.microsoft.com/office/drawing/2010/main" val="0"/>
                </a:ext>
              </a:extLst>
            </a:blip>
            <a:stretch>
              <a:fillRect/>
            </a:stretch>
          </p:blipFill>
          <p:spPr>
            <a:xfrm>
              <a:off x="6660232" y="3645024"/>
              <a:ext cx="1026790" cy="1079748"/>
            </a:xfrm>
            <a:prstGeom prst="rect">
              <a:avLst/>
            </a:prstGeom>
          </p:spPr>
        </p:pic>
        <p:pic>
          <p:nvPicPr>
            <p:cNvPr id="14" name="Picture 13"/>
            <p:cNvPicPr/>
            <p:nvPr/>
          </p:nvPicPr>
          <p:blipFill>
            <a:blip r:embed="rId11" cstate="print">
              <a:extLst>
                <a:ext uri="{28A0092B-C50C-407E-A947-70E740481C1C}">
                  <a14:useLocalDpi xmlns:a14="http://schemas.microsoft.com/office/drawing/2010/main" val="0"/>
                </a:ext>
              </a:extLst>
            </a:blip>
            <a:stretch>
              <a:fillRect/>
            </a:stretch>
          </p:blipFill>
          <p:spPr>
            <a:xfrm rot="776880">
              <a:off x="7625602" y="4743146"/>
              <a:ext cx="917823" cy="1008112"/>
            </a:xfrm>
            <a:prstGeom prst="rect">
              <a:avLst/>
            </a:prstGeom>
          </p:spPr>
        </p:pic>
        <p:pic>
          <p:nvPicPr>
            <p:cNvPr id="30725" name="Picture 5" descr="http://www.lesliewilson.co.uk/images/stories/Leslie/leslie_photo.jpg"/>
            <p:cNvPicPr>
              <a:picLocks noChangeAspect="1" noChangeArrowheads="1"/>
            </p:cNvPicPr>
            <p:nvPr/>
          </p:nvPicPr>
          <p:blipFill>
            <a:blip r:embed="rId12" cstate="print"/>
            <a:srcRect/>
            <a:stretch>
              <a:fillRect/>
            </a:stretch>
          </p:blipFill>
          <p:spPr bwMode="auto">
            <a:xfrm rot="20675343">
              <a:off x="5580112" y="4797152"/>
              <a:ext cx="1068710" cy="1054461"/>
            </a:xfrm>
            <a:prstGeom prst="rect">
              <a:avLst/>
            </a:prstGeom>
            <a:noFill/>
          </p:spPr>
        </p:pic>
      </p:grpSp>
      <p:pic>
        <p:nvPicPr>
          <p:cNvPr id="17" name="Picture 2"/>
          <p:cNvPicPr>
            <a:picLocks noChangeAspect="1" noChangeArrowheads="1"/>
          </p:cNvPicPr>
          <p:nvPr/>
        </p:nvPicPr>
        <p:blipFill>
          <a:blip r:embed="rId13" cstate="print"/>
          <a:srcRect l="30948" t="42929" r="32593" b="26899"/>
          <a:stretch>
            <a:fillRect/>
          </a:stretch>
        </p:blipFill>
        <p:spPr bwMode="auto">
          <a:xfrm>
            <a:off x="6732240" y="4005064"/>
            <a:ext cx="2088232" cy="1080120"/>
          </a:xfrm>
          <a:prstGeom prst="rect">
            <a:avLst/>
          </a:prstGeom>
          <a:noFill/>
          <a:ln w="38100">
            <a:solidFill>
              <a:schemeClr val="accent2"/>
            </a:solidFill>
            <a:miter lim="800000"/>
            <a:headEnd/>
            <a:tailEnd/>
          </a:ln>
        </p:spPr>
      </p:pic>
      <p:pic>
        <p:nvPicPr>
          <p:cNvPr id="19" name="Picture 3"/>
          <p:cNvPicPr>
            <a:picLocks noChangeAspect="1" noChangeArrowheads="1"/>
          </p:cNvPicPr>
          <p:nvPr/>
        </p:nvPicPr>
        <p:blipFill>
          <a:blip r:embed="rId14" cstate="print"/>
          <a:srcRect l="29691" t="42929" r="32593" b="24887"/>
          <a:stretch>
            <a:fillRect/>
          </a:stretch>
        </p:blipFill>
        <p:spPr bwMode="auto">
          <a:xfrm>
            <a:off x="2339752" y="5229200"/>
            <a:ext cx="2160240" cy="1152128"/>
          </a:xfrm>
          <a:prstGeom prst="rect">
            <a:avLst/>
          </a:prstGeom>
          <a:noFill/>
          <a:ln w="38100">
            <a:solidFill>
              <a:schemeClr val="accent2"/>
            </a:solidFill>
            <a:miter lim="800000"/>
            <a:headEnd/>
            <a:tailEnd/>
          </a:ln>
        </p:spPr>
      </p:pic>
      <p:pic>
        <p:nvPicPr>
          <p:cNvPr id="20" name="Picture 4"/>
          <p:cNvPicPr>
            <a:picLocks noChangeAspect="1" noChangeArrowheads="1"/>
          </p:cNvPicPr>
          <p:nvPr/>
        </p:nvPicPr>
        <p:blipFill>
          <a:blip r:embed="rId15" cstate="print"/>
          <a:srcRect l="30821" t="15566" r="31829" b="7395"/>
          <a:stretch>
            <a:fillRect/>
          </a:stretch>
        </p:blipFill>
        <p:spPr bwMode="auto">
          <a:xfrm>
            <a:off x="6372200" y="332656"/>
            <a:ext cx="2236286" cy="2882923"/>
          </a:xfrm>
          <a:prstGeom prst="rect">
            <a:avLst/>
          </a:prstGeom>
          <a:noFill/>
          <a:ln w="9525">
            <a:noFill/>
            <a:miter lim="800000"/>
            <a:headEnd/>
            <a:tailEnd/>
          </a:ln>
        </p:spPr>
      </p:pic>
      <p:pic>
        <p:nvPicPr>
          <p:cNvPr id="21" name="Picture 5"/>
          <p:cNvPicPr>
            <a:picLocks noChangeAspect="1" noChangeArrowheads="1"/>
          </p:cNvPicPr>
          <p:nvPr/>
        </p:nvPicPr>
        <p:blipFill>
          <a:blip r:embed="rId16" cstate="print"/>
          <a:srcRect l="30948" t="26837" r="31336" b="28910"/>
          <a:stretch>
            <a:fillRect/>
          </a:stretch>
        </p:blipFill>
        <p:spPr bwMode="auto">
          <a:xfrm>
            <a:off x="2627784" y="3501008"/>
            <a:ext cx="2160240" cy="1584176"/>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SEMINARS - LITERACY</a:t>
            </a:r>
            <a:endParaRPr lang="en-GB" dirty="0"/>
          </a:p>
        </p:txBody>
      </p:sp>
      <p:pic>
        <p:nvPicPr>
          <p:cNvPr id="9" name="Picture 8" descr="Joyce Martin.jpg"/>
          <p:cNvPicPr>
            <a:picLocks noChangeAspect="1"/>
          </p:cNvPicPr>
          <p:nvPr/>
        </p:nvPicPr>
        <p:blipFill>
          <a:blip r:embed="rId3" cstate="print"/>
          <a:stretch>
            <a:fillRect/>
          </a:stretch>
        </p:blipFill>
        <p:spPr>
          <a:xfrm>
            <a:off x="7308304" y="548680"/>
            <a:ext cx="719869" cy="980728"/>
          </a:xfrm>
          <a:prstGeom prst="rect">
            <a:avLst/>
          </a:prstGeom>
        </p:spPr>
      </p:pic>
      <p:pic>
        <p:nvPicPr>
          <p:cNvPr id="10" name="Picture 9" descr="Val Hindmarsh.jpg"/>
          <p:cNvPicPr>
            <a:picLocks noChangeAspect="1"/>
          </p:cNvPicPr>
          <p:nvPr/>
        </p:nvPicPr>
        <p:blipFill>
          <a:blip r:embed="rId4" cstate="print"/>
          <a:stretch>
            <a:fillRect/>
          </a:stretch>
        </p:blipFill>
        <p:spPr>
          <a:xfrm>
            <a:off x="5508104" y="1484784"/>
            <a:ext cx="1201424" cy="1048008"/>
          </a:xfrm>
          <a:prstGeom prst="rect">
            <a:avLst/>
          </a:prstGeom>
        </p:spPr>
      </p:pic>
      <p:sp>
        <p:nvSpPr>
          <p:cNvPr id="12" name="Content Placeholder 11"/>
          <p:cNvSpPr>
            <a:spLocks noGrp="1"/>
          </p:cNvSpPr>
          <p:nvPr>
            <p:ph idx="1"/>
          </p:nvPr>
        </p:nvSpPr>
        <p:spPr/>
        <p:txBody>
          <a:bodyPr/>
          <a:lstStyle/>
          <a:p>
            <a:r>
              <a:rPr lang="en-GB" dirty="0" smtClean="0"/>
              <a:t>JCS – Disseminating and exploiting your digital library</a:t>
            </a:r>
          </a:p>
          <a:p>
            <a:endParaRPr lang="en-GB" dirty="0" smtClean="0"/>
          </a:p>
          <a:p>
            <a:r>
              <a:rPr lang="en-GB" dirty="0" smtClean="0"/>
              <a:t>Dr. Val Hindmarsh - Reading Recovery/Grow@KS3</a:t>
            </a:r>
          </a:p>
          <a:p>
            <a:endParaRPr lang="en-GB" dirty="0" smtClean="0"/>
          </a:p>
          <a:p>
            <a:r>
              <a:rPr lang="en-GB" dirty="0" smtClean="0"/>
              <a:t>Nicola Morgan - Blame my Brain</a:t>
            </a:r>
          </a:p>
          <a:p>
            <a:endParaRPr lang="en-GB" dirty="0" smtClean="0"/>
          </a:p>
          <a:p>
            <a:r>
              <a:rPr lang="en-GB" dirty="0" smtClean="0"/>
              <a:t>Sally McIntosh &amp; John Iona – Supporting the Extended Project</a:t>
            </a:r>
          </a:p>
          <a:p>
            <a:endParaRPr lang="en-GB" dirty="0" smtClean="0"/>
          </a:p>
          <a:p>
            <a:r>
              <a:rPr lang="en-GB" dirty="0" smtClean="0"/>
              <a:t>Truth, Lies and the Internet</a:t>
            </a:r>
            <a:endParaRPr lang="en-GB" dirty="0"/>
          </a:p>
        </p:txBody>
      </p:sp>
      <p:grpSp>
        <p:nvGrpSpPr>
          <p:cNvPr id="17" name="Group 16"/>
          <p:cNvGrpSpPr/>
          <p:nvPr/>
        </p:nvGrpSpPr>
        <p:grpSpPr>
          <a:xfrm>
            <a:off x="4355976" y="3645024"/>
            <a:ext cx="1790303" cy="1800200"/>
            <a:chOff x="6588224" y="3356992"/>
            <a:chExt cx="1430263" cy="1440160"/>
          </a:xfrm>
        </p:grpSpPr>
        <p:pic>
          <p:nvPicPr>
            <p:cNvPr id="13" name="Picture 12" descr="John Iona.png"/>
            <p:cNvPicPr/>
            <p:nvPr/>
          </p:nvPicPr>
          <p:blipFill>
            <a:blip r:embed="rId5" cstate="print"/>
            <a:stretch>
              <a:fillRect/>
            </a:stretch>
          </p:blipFill>
          <p:spPr>
            <a:xfrm>
              <a:off x="7164288" y="3356992"/>
              <a:ext cx="854199" cy="1008112"/>
            </a:xfrm>
            <a:prstGeom prst="rect">
              <a:avLst/>
            </a:prstGeom>
          </p:spPr>
        </p:pic>
        <p:pic>
          <p:nvPicPr>
            <p:cNvPr id="14" name="Picture 13" descr="Sally McIntosh 2a.jpg"/>
            <p:cNvPicPr/>
            <p:nvPr/>
          </p:nvPicPr>
          <p:blipFill>
            <a:blip r:embed="rId6" cstate="print"/>
            <a:stretch>
              <a:fillRect/>
            </a:stretch>
          </p:blipFill>
          <p:spPr>
            <a:xfrm>
              <a:off x="6588224" y="3933056"/>
              <a:ext cx="803781" cy="864096"/>
            </a:xfrm>
            <a:prstGeom prst="rect">
              <a:avLst/>
            </a:prstGeom>
          </p:spPr>
        </p:pic>
      </p:grpSp>
      <p:pic>
        <p:nvPicPr>
          <p:cNvPr id="15" name="Picture 14"/>
          <p:cNvPicPr/>
          <p:nvPr/>
        </p:nvPicPr>
        <p:blipFill>
          <a:blip r:embed="rId7" cstate="print">
            <a:extLst>
              <a:ext uri="{28A0092B-C50C-407E-A947-70E740481C1C}">
                <a14:useLocalDpi xmlns:a14="http://schemas.microsoft.com/office/drawing/2010/main" val="0"/>
              </a:ext>
            </a:extLst>
          </a:blip>
          <a:stretch>
            <a:fillRect/>
          </a:stretch>
        </p:blipFill>
        <p:spPr>
          <a:xfrm>
            <a:off x="3059832" y="4149080"/>
            <a:ext cx="877441" cy="1152128"/>
          </a:xfrm>
          <a:prstGeom prst="rect">
            <a:avLst/>
          </a:prstGeom>
        </p:spPr>
      </p:pic>
      <p:pic>
        <p:nvPicPr>
          <p:cNvPr id="16" name="Picture 15" descr="Nicola Morgan.jpg"/>
          <p:cNvPicPr/>
          <p:nvPr/>
        </p:nvPicPr>
        <p:blipFill>
          <a:blip r:embed="rId8" cstate="print"/>
          <a:stretch>
            <a:fillRect/>
          </a:stretch>
        </p:blipFill>
        <p:spPr>
          <a:xfrm>
            <a:off x="7164288" y="2132856"/>
            <a:ext cx="936104" cy="1126232"/>
          </a:xfrm>
          <a:prstGeom prst="rect">
            <a:avLst/>
          </a:prstGeom>
        </p:spPr>
      </p:pic>
      <p:pic>
        <p:nvPicPr>
          <p:cNvPr id="18" name="Picture 2"/>
          <p:cNvPicPr>
            <a:picLocks noChangeAspect="1" noChangeArrowheads="1"/>
          </p:cNvPicPr>
          <p:nvPr/>
        </p:nvPicPr>
        <p:blipFill>
          <a:blip r:embed="rId9" cstate="print"/>
          <a:srcRect l="30948" t="30860" r="31336" b="6784"/>
          <a:stretch>
            <a:fillRect/>
          </a:stretch>
        </p:blipFill>
        <p:spPr bwMode="auto">
          <a:xfrm>
            <a:off x="6372200" y="3501008"/>
            <a:ext cx="2160240" cy="2232248"/>
          </a:xfrm>
          <a:prstGeom prst="rect">
            <a:avLst/>
          </a:prstGeom>
          <a:noFill/>
          <a:ln w="38100">
            <a:solidFill>
              <a:schemeClr val="accent2"/>
            </a:solidFill>
            <a:miter lim="800000"/>
            <a:headEnd/>
            <a:tailEnd/>
          </a:ln>
        </p:spPr>
      </p:pic>
      <p:pic>
        <p:nvPicPr>
          <p:cNvPr id="19" name="Picture 4"/>
          <p:cNvPicPr>
            <a:picLocks noChangeAspect="1" noChangeArrowheads="1"/>
          </p:cNvPicPr>
          <p:nvPr/>
        </p:nvPicPr>
        <p:blipFill>
          <a:blip r:embed="rId10" cstate="print"/>
          <a:srcRect l="31271" t="63085" r="32279" b="18195"/>
          <a:stretch>
            <a:fillRect/>
          </a:stretch>
        </p:blipFill>
        <p:spPr bwMode="auto">
          <a:xfrm>
            <a:off x="323528" y="5445224"/>
            <a:ext cx="3168352" cy="1017002"/>
          </a:xfrm>
          <a:prstGeom prst="rect">
            <a:avLst/>
          </a:prstGeom>
          <a:noFill/>
          <a:ln w="38100">
            <a:solidFill>
              <a:schemeClr val="accent2"/>
            </a:solidFill>
            <a:miter lim="800000"/>
            <a:headEnd/>
            <a:tailEnd/>
          </a:ln>
        </p:spPr>
      </p:pic>
      <p:pic>
        <p:nvPicPr>
          <p:cNvPr id="21" name="Picture 5"/>
          <p:cNvPicPr>
            <a:picLocks noChangeAspect="1" noChangeArrowheads="1"/>
          </p:cNvPicPr>
          <p:nvPr/>
        </p:nvPicPr>
        <p:blipFill>
          <a:blip r:embed="rId11" cstate="print"/>
          <a:srcRect l="30821" t="42925" r="32729" b="35475"/>
          <a:stretch>
            <a:fillRect/>
          </a:stretch>
        </p:blipFill>
        <p:spPr bwMode="auto">
          <a:xfrm>
            <a:off x="179512" y="4437112"/>
            <a:ext cx="2635493" cy="976108"/>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SEMINARS – NEW TECHNOLOGIES</a:t>
            </a:r>
            <a:endParaRPr lang="en-GB" dirty="0"/>
          </a:p>
        </p:txBody>
      </p:sp>
      <p:sp>
        <p:nvSpPr>
          <p:cNvPr id="3" name="Content Placeholder 2"/>
          <p:cNvSpPr>
            <a:spLocks noGrp="1"/>
          </p:cNvSpPr>
          <p:nvPr>
            <p:ph idx="1"/>
          </p:nvPr>
        </p:nvSpPr>
        <p:spPr>
          <a:xfrm>
            <a:off x="827584" y="1124744"/>
            <a:ext cx="6552728" cy="3579849"/>
          </a:xfrm>
        </p:spPr>
        <p:txBody>
          <a:bodyPr/>
          <a:lstStyle/>
          <a:p>
            <a:r>
              <a:rPr lang="en-GB" sz="1800" dirty="0" smtClean="0"/>
              <a:t>Sarah Pavey: </a:t>
            </a:r>
          </a:p>
          <a:p>
            <a:r>
              <a:rPr lang="en-GB" sz="1800" dirty="0" smtClean="0"/>
              <a:t>Two Libraries are better than one – a Tale of Public Library Collaboration</a:t>
            </a:r>
          </a:p>
          <a:p>
            <a:r>
              <a:rPr lang="en-GB" sz="1800" dirty="0" smtClean="0"/>
              <a:t>New Ways to Engage (for Helen Cleaves)</a:t>
            </a:r>
          </a:p>
          <a:p>
            <a:pPr>
              <a:buFont typeface="Arial" pitchFamily="34" charset="0"/>
              <a:buChar char="•"/>
            </a:pPr>
            <a:r>
              <a:rPr lang="en-GB" sz="1800" dirty="0" err="1" smtClean="0"/>
              <a:t>Fakebook</a:t>
            </a:r>
            <a:endParaRPr lang="en-GB" sz="1800" dirty="0" smtClean="0"/>
          </a:p>
          <a:p>
            <a:pPr>
              <a:buFont typeface="Arial" pitchFamily="34" charset="0"/>
              <a:buChar char="•"/>
            </a:pPr>
            <a:r>
              <a:rPr lang="en-GB" sz="1800" dirty="0" err="1" smtClean="0"/>
              <a:t>Aurasma</a:t>
            </a:r>
            <a:endParaRPr lang="en-GB" sz="1800" dirty="0" smtClean="0"/>
          </a:p>
          <a:p>
            <a:pPr>
              <a:buFont typeface="Arial" pitchFamily="34" charset="0"/>
              <a:buChar char="•"/>
            </a:pPr>
            <a:r>
              <a:rPr lang="en-GB" sz="1800" dirty="0" smtClean="0"/>
              <a:t>Skype</a:t>
            </a:r>
          </a:p>
          <a:p>
            <a:r>
              <a:rPr lang="en-GB" sz="1800" dirty="0" smtClean="0"/>
              <a:t>Julian Wood: </a:t>
            </a:r>
          </a:p>
          <a:p>
            <a:r>
              <a:rPr lang="en-GB" sz="1800" dirty="0" smtClean="0"/>
              <a:t>Using IT to encourage children’s reading and writing</a:t>
            </a:r>
          </a:p>
          <a:p>
            <a:pPr>
              <a:buFont typeface="Arial" pitchFamily="34" charset="0"/>
              <a:buChar char="•"/>
            </a:pPr>
            <a:endParaRPr lang="en-GB" dirty="0"/>
          </a:p>
        </p:txBody>
      </p:sp>
      <p:pic>
        <p:nvPicPr>
          <p:cNvPr id="4" name="Picture 3" descr="Sarah Pavey.jpg"/>
          <p:cNvPicPr>
            <a:picLocks noChangeAspect="1"/>
          </p:cNvPicPr>
          <p:nvPr/>
        </p:nvPicPr>
        <p:blipFill>
          <a:blip r:embed="rId3" cstate="print"/>
          <a:stretch>
            <a:fillRect/>
          </a:stretch>
        </p:blipFill>
        <p:spPr>
          <a:xfrm>
            <a:off x="7380312" y="188640"/>
            <a:ext cx="1083196" cy="1451074"/>
          </a:xfrm>
          <a:prstGeom prst="rect">
            <a:avLst/>
          </a:prstGeom>
        </p:spPr>
      </p:pic>
      <p:pic>
        <p:nvPicPr>
          <p:cNvPr id="5122" name="Picture 2" descr="The British Library">
            <a:hlinkClick r:id="rId4"/>
          </p:cNvPr>
          <p:cNvPicPr>
            <a:picLocks noChangeAspect="1" noChangeArrowheads="1"/>
          </p:cNvPicPr>
          <p:nvPr/>
        </p:nvPicPr>
        <p:blipFill>
          <a:blip r:embed="rId5" cstate="print"/>
          <a:srcRect/>
          <a:stretch>
            <a:fillRect/>
          </a:stretch>
        </p:blipFill>
        <p:spPr bwMode="auto">
          <a:xfrm rot="20717104">
            <a:off x="467544" y="5013176"/>
            <a:ext cx="1738164" cy="1303623"/>
          </a:xfrm>
          <a:prstGeom prst="rect">
            <a:avLst/>
          </a:prstGeom>
          <a:noFill/>
        </p:spPr>
      </p:pic>
      <p:sp>
        <p:nvSpPr>
          <p:cNvPr id="5124" name="AutoShape 4" descr="data:image/jpeg;base64,/9j/4AAQSkZJRgABAQAAAQABAAD/2wCEAAkGBxQSEhUSEREWFhIVFxYUGBgXFxsWGRoZFh0cIhQXFhQYHCgiGBwlHRMUITMhJSkrLi8uFx8/ODMsNykuLisBCgoKDg0OGxAQGzEkHyYvNywsLC81NywvLCwsNSwsLCwsLywwLCwsLDQsLy8sLCw1LCwsLCwsLCwsLCwsLCwsLP/AABEIAHgBLwMBIgACEQEDEQH/xAAcAAEAAgIDAQAAAAAAAAAAAAAABgcBBQIECAP/xABJEAABAwIDBAUIBgYHCQAAAAABAAIDERIEMVEFBgchEyJBYXEyNHJzgZGhshQjMzWxwVKDosLS4RdCU2JjkpMkJUNEZHSCo9H/xAAZAQEBAQEBAQAAAAAAAAAAAAAAAwIBBAX/xAApEQADAAIBAwQBBAMBAAAAAAAAAQIDERIEITETIkFxYRQyUYGhscEz/9oADAMBAAIRAxEAPwCOOca5rFx1R2aL7p88XHVLjqiIBcdUuOqIgFx1S46oiAXHVLjqiIBcdUuOqIgFx1S46oiAXHVLjqiIBcdUuOqIgFx1S46oiAXHVLjqiIBcdUuOqIgFx1S46oiAXHVLjqiIBcdUuOqIgFx1S46oiAXHVLjqiIBcdUuOqIgFx1XKM881xWY80Bh2aI7NEAREQBERAEREAREQBERAEREAREQBERAEREAREQBERAEREAREQBERAEREARFs92MM2XFwRyNuY+QNcNRouN6Wzq7msRXi/cjA0P8AszctXf8A1UYw8h4KWLMsm9Grhz5OSzHmsLMeasYMOzRHZogMEqxN2uG3SxtlxUjmXAERsoHAHK5xBoe4BQjYsIfiIGO8l0sbT4FwqvRK8nVZajSktihV3ZDP6M8FrN/qfyVX7yYFsGKmhjrYx1oqamlBmfarB3n4hyYbEvgjgY4RkAuc41JIB5AZDmq32vtA4iaSdzQ10huIHMDkByr4LvTrL5vwMnDwjqIiL1ETBKnezuGU0jWvfPG0OAcKAuNCK9ygb8j4L0bsr7CL1bPlC8vU5ahLiVxQq3spLfHd4YGVkQkL7ow8ki3nUigA8FoVOeL3ncfqR8zlBlbDTqE2YtappBERUMhERAZa2pA1IHvU+wvCyY/aYiNvotLviaKBweU30m/iF6SXk6nLUa4lsUKt7KB3q2MMHiHQB5eGtabiKeUK5BahSvif94SehH8qii9GNtwmydLVNBERbMhERAEREAREQBbXdzYEmNkMcTmgtbcS6tKVpyoO9apTrhD51L6r94KeWnMNo1C3STOw/hiWRvkkxI6jHOoxmdoJpUnuVeNPJeits+bzeqk+UrzozIeCj02SrTdG8sqdaOS3O5nn2G9a1aZbPdeS3GYY/wCPEP8AM4D816L/AGsnPk9ASZHwK81R5DwC9G7Vktgld+jG8+5pXnNuS8fReKL5/gysx5rCzHmvcecw7NEdmiAsrcrcmKSLD4wyyB4cJLRbbVjuQyrTkrLVV7m78dE3D4PoK1c2O+79N2dKd6tRfK6jny939HsxcddiHbY4ew4iZ87ppA6Q1IFtByA5VHcoZsPdGLEY7E4bpHiODJwpcTUDnypr7lJ9vcRPo2Ikg+j3dGaXX0ryByp3qH7u73/RZ8ROYbzO6tLqW9ZxpWnPyh7lfGs3B/XYnTjf+yX/ANFmH/t5v2f4V8MTwrZT6vEvB/vNBHwoviOKv/Sf+z+Smm7G3mY2HpmNLaOLHNOYIp2jPkQp1WeFtmksddkUlvFsKXBvMcwHMEtcObXDUH8lfWyvsIvVs+UKI8XcKHYISEdaOQUPc6oI/D3KXbK+wi9Wz5QuZsnPHLYieNNFW8XvO4/Uj5nL5blbj/TI3TTPfHHWkdtKup5TuYy7PetzvzsV2M2nBC3kDCC936LA91x8ewd5Vh4TDNiY2ONtrGANaB2AZLdZuGKZnycUcrbZW+3dwsJhYHzyYiajRyHUq5x8lo6vaVqt1+H0uJYJZn9FG7m0Uq9w1oeTR4ruby7VG0NowYVprhmShppk8j7Q94o0tHt1VqgU5DJLy5Ilbfd/4Ciaf4ISzhhhKc3zE63tHwDVrtq8LW2k4ad13Y2ShB7rmgU9y6u8XEbER4mSOFsYjjcWdYFxcW5kkOFOasLYG0vpOHinpb0jQSND2ivis1WbGlTZ1LHXZFBy4R8U3RytLXte0Oaew1Hv8V6MVX8WsCGz4aYDm+rHd9haWn3OcFaCdRfOZr7GKeLaIltzcSLF4h08srxcGi1lB5IpmQV1ZOGGEI6r5gdbmn4Fqzvdv59DmMDIL3ANJLnUHWFRQAErZ7l70DHxvJjsfGQHCtR1h1SD7D7lneaYVb7HfY3r5Ky3w3PkwNHh3SQuNA+lCD2Bw79Vrd39gzYyTo4W5c3OPJrRqT+SuDiDCHbPnr/VaHDxaQuvw02eIsCxwHWlrI4615N9wAVl1L9Lk/Pgm8S56+DVYLhbAB9dPI49ttGD2VBK+uI4X4UjqSzNPeWuHutW43y3obgGMNl8khIa2tB1fKJPtHvWu3N35+mymGSLo32lzSDcCBmOY5Hmpcs7nnvsU1jT4lf71boTYKjjSSEmgkaKUPYHt7D35LSYDBSTyNiiYXSONAB+JPYBqvQW2MC2eCSF45PY5vgSOR8QaH2KA8HcAKTzuHXDhCDpQVfTxq33K8dS3jbflE6xe5JHLZfC1tAcTO67tbGAAO65wNfctjJwwwhHJ8wOtzT8C1SbeDazcJA+d4JDaUAzJPJo7uZUM2JxM6WdkUsAY2RwYHNddQuNG1BGVSFBXntOkzbWOezNDvPw+lwzDLC7pYmirhSj2gZmg8oeC+/CHzqX1X7wVtEKudycCINq4uJoo1rTaNASCB8VqczvHSo48amk0TvbPm83qpPlK897Nwj5nsijFXvIaB49p0AzJ7l6E2z5vN6qT5SoRwp3c6OP6XK3rvFIwexna7xd+A71zBkWOKZ3JPKkjmzhZBQXTy1pzpbSvbTkolt7ZkGCxsMUEj3vY+N8hdbRpuBa0UA50FT4hWpvZt1uDw7pTQvPVjbq85ewZnwVEOnc6S97i57nXOJzJJqSq9O8l7dPsYyqZ7Ivvet9uCxR/wACX32Gi8/K9t9pv93Tu1j+ag/NUUu9Gva/sZ/KCzHmsLMea9hAw7NEdmiA2G7nneG9dF8wXoVeet3PO8N66L5gvQq+f1vlHpweGURv594Yj0x8rVItzeH7Z4mz4pzg1/NjGmhLexzndldAo5v75/ifSHytV07BcDhoC3yeijp/lC3myVGKeJmJTp7NK3h7gP7An9bJ/EtzsXY0OEYY8Oy1hcXkXOdzIAJq4k9gUY4gYXaD5IjgnSdHaQ4RvDDdXN3MVFKe4rb7k4PFRQEY15dKXlwq+8htBQF3iDyGq81cnG3W/wAFVpVpI1/Fb7vf6cf4qTbK+wi9Wz5QozxW+73+nH+Kk2yvsIvVs+ULj/8AJfb/AOHV+9iMx9M+lOmsZdrZV1nsreunvWJjhJvo32thprT+tb/epWihu/G2nYPacEzalvQhr2j+swvdcPHtHeFYmHnbI1r2EFrgHAjtByK45ccaCe9ooncXz/Den+65X0qn3n2YNn7RhxTRTDvkDzTJpr9Y33OLh7dFa7TXmMiq9VXLjS/gxiWto6Mk+HqbnQ1rzqW1r21XNm0IAKCWMDQOaPzVf7y8N5ZcRJNBJHbI4vLX3AgnPmGmoqtdFwsxJ8qWADuvd8LQuLFia27Ou734NpxXxTH/AESx7XUkdW0g08nOislUTvNu2cBNDGZA8vAfUNtAo4CmZqr2TPKUSk9ruMbbp7KV4n/eEnoR/KpDwayxXjF+D1z303IxOKxbpojFY5rB1nOB6ooeQaVINxd2DgY3h7w6SQgutraA0dUCvM5nn3qt5J9BTvv2MTL9TZ2N+vu/E+rP5LnuT5hhvVNXT4j4oR4CUHOS2MeLiPyBThvjhLgIgDzjrE4aFuXwIPtXn0/R3+Sm/f8A0RrjL/yv679xaLhd5+31cn5Kwd+t1jjmM6N4bJGXFt1bSHUuBpzHkjmtZuPuPJhJjPPIwuDS1rWVI55kkgaZUXojLCwcd9ybh+psnRUG4Seb4j/uX/KxTDaeMbDDJK80axjnH2DJQLg7jgWTwk9e8S07nAB3uLR71CE/Sp/RSn70bvih93v9KP5gqh2P5xB66H52q9t5tjjF4d8BdaXUIdnRzTUVHaOSgmwuGszJ45J5Y+jje19GXEuLTUDmBQVA1V+nyxONpsnkhuuxZ6guwfvrGeg391TpV1udjBNtbGSNNWlpAOoaQK/BefEvbX0Vvyif423o39J9na670aG7LuquWHttbZSygtplSnKndRdfbPm83qpPlKhXCjeHpIvokjuvGKxk9rP0fFp+BGiyobh0vg661WjR8WhN9KZf9jZ9VTKv/Er/AHsvZTvUGKvze7YYxmGdFy6QdaMnseMvYcj4qjsJs98k7cP5MjniLrdjiac6d6+h02RONfwebLLVfZZ29u3IH7MLGTxukcyIWh4Ls215Z9iqdTeXhjiWtLjLDQAnN/Z/4KDgrWBQk1L2cyNt90ZWY81hZjzVyZh2aI7NEB29kYgRTwyOrayRjzTmaNcCaDtyVr/0mYL/ABv9P+ap1FLJhnJ+43NufBs958ezEYqWaOtj3AioocgOY9ik25W/gwsYgxDXOib5Dm83NH6JaTzHgoMi7WKani/BxU09oueXiPgQKh8jjoI3V/aAHxWuwvFCB0jukieyIDqmlzia9rW8gKd5VUopLpMZv1qLE353zw2LwjoYS+8uYRcwtHI8+a2+C4j4NkbGHpatY1p+r7QAD2qpEXf00ceJz1a3sku/23YsZOySG61sYYbm2mtxOXtC2+4u/DMLE6DE3ljTWMtFxAPlNPPKvMeJUDRbeGXHB+Dit72WfvFvpgMXA+F/Sioq13R+S4eS7NabdPiC/DMEOIYZY28mkHrtGnPk4e5QlFldPCnj8HXkrey6IeI2BIqZHt7nRur+yCFxm4kYFuT5HejG796iplFj9Jj/ACd9aiTb7byR42eKWNj2tjbb16AnrV5AE0U3w/E/CHy45mH0WuH7LvyVRIqVgikk/gyslJ7LqbxEwH9s4fq3/wAK6mM4m4Ro+rbLIeyjbR7S8j8FUCKa6TH+TXrUbveneaXHPBf1Y2+QwHkK5kntd3rhuxvHLgpC+Pmx1L2HJ1Mj3EarTor8J48ddifJ72W/guJuEcPrGyxu7atvHsLSfwC+uI4lYJo6pkedGxkfF9AqbRQ/SYynrUSne7fWTGjo2t6OAGttaucRledO4LQbK2lJhpWzQute33EdrXDtBXVRXmJlcUuxN029lr7M4oQOAGIifG7tLRe38aj3LYScR8CBUSPPcI3V+IAVMIovpMbKetRPN6OIzp2OiwzHRscCHPcReQcw0AkNrrWq1O4G3YsFM+Sa61zLRa27nUHKvcoyiosMKeK8Geb3straHEbBvikY3pauY5orH2kEDt71Vuy8a/DyRyxmj4yCO+mbT3EVHtXXRMeGYTS+RVuvJcDOJuDoKiUGnMWVoe0VrzUO21trCP2hBjILwA9jpgWU8gjrt58yRyI7gogizHTxL2jryN+S4MTxGwbmOaDLUtIHU1HiqeaOSyi1jxTj3ozVuvIWY81hZjzVTJh2aI7NEAREQBERAEREAREQBERAEREAREQBERAEREAREQBERAEREAREQBERAEREAREQBERAFmPNYWY80Ac01yWLToiLmwLTolp0RE2BadEtOiImwLTolp0RE2BadEtOiImwLTolp0RE2BadEtOiImwLTolp0RE2BadEtOiImwLTolp0RE2BadEtOiImwLTolp0RE2BadEtOiImwLTolp0RE2BadEtOiImwLTolp0RE2BadEtOiImwLTolp0RE2BadFyjHPJETZ0/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126" name="AutoShape 6" descr="data:image/jpeg;base64,/9j/4AAQSkZJRgABAQAAAQABAAD/2wCEAAkGBxQSEhUSEREWFhIVFxYUGBgXFxsWGRoZFh0cIhQXFhQYHCgiGBwlHRMUITMhJSkrLi8uFx8/ODMsNykuLisBCgoKDg0OGxAQGzEkHyYvNywsLC81NywvLCwsNSwsLCwsLywwLCwsLDQsLy8sLCw1LCwsLCwsLCwsLCwsLCwsLP/AABEIAHgBLwMBIgACEQEDEQH/xAAcAAEAAgIDAQAAAAAAAAAAAAAABgcBBQIECAP/xABJEAABAwIDBAUIBgYHCQAAAAABAAIDERIEMVEFBgchEyJBYXEyNHJzgZGhshQjMzWxwVKDosLS4RdCU2JjkpMkJUNEZHSCo9H/xAAZAQEBAQEBAQAAAAAAAAAAAAAAAwIBBAX/xAApEQADAAIBAwQBBAMBAAAAAAAAAQIDERIEITETIkFxYRQyUYGhscEz/9oADAMBAAIRAxEAPwCOOca5rFx1R2aL7p88XHVLjqiIBcdUuOqIgFx1S46oiAXHVLjqiIBcdUuOqIgFx1S46oiAXHVLjqiIBcdUuOqIgFx1S46oiAXHVLjqiIBcdUuOqIgFx1S46oiAXHVLjqiIBcdUuOqIgFx1S46oiAXHVLjqiIBcdUuOqIgFx1XKM881xWY80Bh2aI7NEAREQBERAEREAREQBERAEREAREQBERAEREAREQBERAEREAREQBERAEREARFs92MM2XFwRyNuY+QNcNRouN6Wzq7msRXi/cjA0P8AszctXf8A1UYw8h4KWLMsm9Grhz5OSzHmsLMeasYMOzRHZogMEqxN2uG3SxtlxUjmXAERsoHAHK5xBoe4BQjYsIfiIGO8l0sbT4FwqvRK8nVZajSktihV3ZDP6M8FrN/qfyVX7yYFsGKmhjrYx1oqamlBmfarB3n4hyYbEvgjgY4RkAuc41JIB5AZDmq32vtA4iaSdzQ10huIHMDkByr4LvTrL5vwMnDwjqIiL1ETBKnezuGU0jWvfPG0OAcKAuNCK9ygb8j4L0bsr7CL1bPlC8vU5ahLiVxQq3spLfHd4YGVkQkL7ow8ki3nUigA8FoVOeL3ncfqR8zlBlbDTqE2YtappBERUMhERAZa2pA1IHvU+wvCyY/aYiNvotLviaKBweU30m/iF6SXk6nLUa4lsUKt7KB3q2MMHiHQB5eGtabiKeUK5BahSvif94SehH8qii9GNtwmydLVNBERbMhERAEREAREQBbXdzYEmNkMcTmgtbcS6tKVpyoO9apTrhD51L6r94KeWnMNo1C3STOw/hiWRvkkxI6jHOoxmdoJpUnuVeNPJeits+bzeqk+UrzozIeCj02SrTdG8sqdaOS3O5nn2G9a1aZbPdeS3GYY/wCPEP8AM4D816L/AGsnPk9ASZHwK81R5DwC9G7Vktgld+jG8+5pXnNuS8fReKL5/gysx5rCzHmvcecw7NEdmiAsrcrcmKSLD4wyyB4cJLRbbVjuQyrTkrLVV7m78dE3D4PoK1c2O+79N2dKd6tRfK6jny939HsxcddiHbY4ew4iZ87ppA6Q1IFtByA5VHcoZsPdGLEY7E4bpHiODJwpcTUDnypr7lJ9vcRPo2Ikg+j3dGaXX0ryByp3qH7u73/RZ8ROYbzO6tLqW9ZxpWnPyh7lfGs3B/XYnTjf+yX/ANFmH/t5v2f4V8MTwrZT6vEvB/vNBHwoviOKv/Sf+z+Smm7G3mY2HpmNLaOLHNOYIp2jPkQp1WeFtmksddkUlvFsKXBvMcwHMEtcObXDUH8lfWyvsIvVs+UKI8XcKHYISEdaOQUPc6oI/D3KXbK+wi9Wz5QuZsnPHLYieNNFW8XvO4/Uj5nL5blbj/TI3TTPfHHWkdtKup5TuYy7PetzvzsV2M2nBC3kDCC936LA91x8ewd5Vh4TDNiY2ONtrGANaB2AZLdZuGKZnycUcrbZW+3dwsJhYHzyYiajRyHUq5x8lo6vaVqt1+H0uJYJZn9FG7m0Uq9w1oeTR4ruby7VG0NowYVprhmShppk8j7Q94o0tHt1VqgU5DJLy5Ilbfd/4Ciaf4ISzhhhKc3zE63tHwDVrtq8LW2k4ad13Y2ShB7rmgU9y6u8XEbER4mSOFsYjjcWdYFxcW5kkOFOasLYG0vpOHinpb0jQSND2ivis1WbGlTZ1LHXZFBy4R8U3RytLXte0Oaew1Hv8V6MVX8WsCGz4aYDm+rHd9haWn3OcFaCdRfOZr7GKeLaIltzcSLF4h08srxcGi1lB5IpmQV1ZOGGEI6r5gdbmn4Fqzvdv59DmMDIL3ANJLnUHWFRQAErZ7l70DHxvJjsfGQHCtR1h1SD7D7lneaYVb7HfY3r5Ky3w3PkwNHh3SQuNA+lCD2Bw79Vrd39gzYyTo4W5c3OPJrRqT+SuDiDCHbPnr/VaHDxaQuvw02eIsCxwHWlrI4615N9wAVl1L9Lk/Pgm8S56+DVYLhbAB9dPI49ttGD2VBK+uI4X4UjqSzNPeWuHutW43y3obgGMNl8khIa2tB1fKJPtHvWu3N35+mymGSLo32lzSDcCBmOY5Hmpcs7nnvsU1jT4lf71boTYKjjSSEmgkaKUPYHt7D35LSYDBSTyNiiYXSONAB+JPYBqvQW2MC2eCSF45PY5vgSOR8QaH2KA8HcAKTzuHXDhCDpQVfTxq33K8dS3jbflE6xe5JHLZfC1tAcTO67tbGAAO65wNfctjJwwwhHJ8wOtzT8C1SbeDazcJA+d4JDaUAzJPJo7uZUM2JxM6WdkUsAY2RwYHNddQuNG1BGVSFBXntOkzbWOezNDvPw+lwzDLC7pYmirhSj2gZmg8oeC+/CHzqX1X7wVtEKudycCINq4uJoo1rTaNASCB8VqczvHSo48amk0TvbPm83qpPlK897Nwj5nsijFXvIaB49p0AzJ7l6E2z5vN6qT5SoRwp3c6OP6XK3rvFIwexna7xd+A71zBkWOKZ3JPKkjmzhZBQXTy1pzpbSvbTkolt7ZkGCxsMUEj3vY+N8hdbRpuBa0UA50FT4hWpvZt1uDw7pTQvPVjbq85ewZnwVEOnc6S97i57nXOJzJJqSq9O8l7dPsYyqZ7Ivvet9uCxR/wACX32Gi8/K9t9pv93Tu1j+ag/NUUu9Gva/sZ/KCzHmsLMea9hAw7NEdmiA2G7nneG9dF8wXoVeet3PO8N66L5gvQq+f1vlHpweGURv594Yj0x8rVItzeH7Z4mz4pzg1/NjGmhLexzndldAo5v75/ifSHytV07BcDhoC3yeijp/lC3myVGKeJmJTp7NK3h7gP7An9bJ/EtzsXY0OEYY8Oy1hcXkXOdzIAJq4k9gUY4gYXaD5IjgnSdHaQ4RvDDdXN3MVFKe4rb7k4PFRQEY15dKXlwq+8htBQF3iDyGq81cnG3W/wAFVpVpI1/Fb7vf6cf4qTbK+wi9Wz5QozxW+73+nH+Kk2yvsIvVs+ULj/8AJfb/AOHV+9iMx9M+lOmsZdrZV1nsreunvWJjhJvo32thprT+tb/epWihu/G2nYPacEzalvQhr2j+swvdcPHtHeFYmHnbI1r2EFrgHAjtByK45ccaCe9ooncXz/Den+65X0qn3n2YNn7RhxTRTDvkDzTJpr9Y33OLh7dFa7TXmMiq9VXLjS/gxiWto6Mk+HqbnQ1rzqW1r21XNm0IAKCWMDQOaPzVf7y8N5ZcRJNBJHbI4vLX3AgnPmGmoqtdFwsxJ8qWADuvd8LQuLFia27Ou734NpxXxTH/AESx7XUkdW0g08nOislUTvNu2cBNDGZA8vAfUNtAo4CmZqr2TPKUSk9ruMbbp7KV4n/eEnoR/KpDwayxXjF+D1z303IxOKxbpojFY5rB1nOB6ooeQaVINxd2DgY3h7w6SQgutraA0dUCvM5nn3qt5J9BTvv2MTL9TZ2N+vu/E+rP5LnuT5hhvVNXT4j4oR4CUHOS2MeLiPyBThvjhLgIgDzjrE4aFuXwIPtXn0/R3+Sm/f8A0RrjL/yv679xaLhd5+31cn5Kwd+t1jjmM6N4bJGXFt1bSHUuBpzHkjmtZuPuPJhJjPPIwuDS1rWVI55kkgaZUXojLCwcd9ybh+psnRUG4Seb4j/uX/KxTDaeMbDDJK80axjnH2DJQLg7jgWTwk9e8S07nAB3uLR71CE/Sp/RSn70bvih93v9KP5gqh2P5xB66H52q9t5tjjF4d8BdaXUIdnRzTUVHaOSgmwuGszJ45J5Y+jje19GXEuLTUDmBQVA1V+nyxONpsnkhuuxZ6guwfvrGeg391TpV1udjBNtbGSNNWlpAOoaQK/BefEvbX0Vvyif423o39J9na670aG7LuquWHttbZSygtplSnKndRdfbPm83qpPlKhXCjeHpIvokjuvGKxk9rP0fFp+BGiyobh0vg661WjR8WhN9KZf9jZ9VTKv/Er/AHsvZTvUGKvze7YYxmGdFy6QdaMnseMvYcj4qjsJs98k7cP5MjniLrdjiac6d6+h02RONfwebLLVfZZ29u3IH7MLGTxukcyIWh4Ls215Z9iqdTeXhjiWtLjLDQAnN/Z/4KDgrWBQk1L2cyNt90ZWY81hZjzVyZh2aI7NEB29kYgRTwyOrayRjzTmaNcCaDtyVr/0mYL/ABv9P+ap1FLJhnJ+43NufBs958ezEYqWaOtj3AioocgOY9ik25W/gwsYgxDXOib5Dm83NH6JaTzHgoMi7WKani/BxU09oueXiPgQKh8jjoI3V/aAHxWuwvFCB0jukieyIDqmlzia9rW8gKd5VUopLpMZv1qLE353zw2LwjoYS+8uYRcwtHI8+a2+C4j4NkbGHpatY1p+r7QAD2qpEXf00ceJz1a3sku/23YsZOySG61sYYbm2mtxOXtC2+4u/DMLE6DE3ljTWMtFxAPlNPPKvMeJUDRbeGXHB+Dit72WfvFvpgMXA+F/Sioq13R+S4eS7NabdPiC/DMEOIYZY28mkHrtGnPk4e5QlFldPCnj8HXkrey6IeI2BIqZHt7nRur+yCFxm4kYFuT5HejG796iplFj9Jj/ACd9aiTb7byR42eKWNj2tjbb16AnrV5AE0U3w/E/CHy45mH0WuH7LvyVRIqVgikk/gyslJ7LqbxEwH9s4fq3/wAK6mM4m4Ro+rbLIeyjbR7S8j8FUCKa6TH+TXrUbveneaXHPBf1Y2+QwHkK5kntd3rhuxvHLgpC+Pmx1L2HJ1Mj3EarTor8J48ddifJ72W/guJuEcPrGyxu7atvHsLSfwC+uI4lYJo6pkedGxkfF9AqbRQ/SYynrUSne7fWTGjo2t6OAGttaucRledO4LQbK2lJhpWzQute33EdrXDtBXVRXmJlcUuxN029lr7M4oQOAGIifG7tLRe38aj3LYScR8CBUSPPcI3V+IAVMIovpMbKetRPN6OIzp2OiwzHRscCHPcReQcw0AkNrrWq1O4G3YsFM+Sa61zLRa27nUHKvcoyiosMKeK8Geb3straHEbBvikY3pauY5orH2kEDt71Vuy8a/DyRyxmj4yCO+mbT3EVHtXXRMeGYTS+RVuvJcDOJuDoKiUGnMWVoe0VrzUO21trCP2hBjILwA9jpgWU8gjrt58yRyI7gogizHTxL2jryN+S4MTxGwbmOaDLUtIHU1HiqeaOSyi1jxTj3ozVuvIWY81hZjzVTJh2aI7NEAREQBERAEREAREQBERAEREAREQBERAEREAREQBERAEREAREQBERAEREAREQBERAFmPNYWY80Ac01yWLToiLmwLTolp0RE2BadEtOiImwLTolp0RE2BadEtOiImwLTolp0RE2BadEtOiImwLTolp0RE2BadEtOiImwLTolp0RE2BadEtOiImwLTolp0RE2BadEtOiImwLTolp0RE2BadEtOiImwLTolp0RE2BadEtOiImwLTolp0RE2BadFyjHPJETZ0/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8" descr="reading and writing.jpg"/>
          <p:cNvPicPr>
            <a:picLocks noChangeAspect="1"/>
          </p:cNvPicPr>
          <p:nvPr/>
        </p:nvPicPr>
        <p:blipFill>
          <a:blip r:embed="rId6" cstate="print"/>
          <a:stretch>
            <a:fillRect/>
          </a:stretch>
        </p:blipFill>
        <p:spPr>
          <a:xfrm rot="1039382">
            <a:off x="7020271" y="4797152"/>
            <a:ext cx="1527043" cy="1145282"/>
          </a:xfrm>
          <a:prstGeom prst="rect">
            <a:avLst/>
          </a:prstGeom>
        </p:spPr>
      </p:pic>
      <p:pic>
        <p:nvPicPr>
          <p:cNvPr id="10" name="Picture 9" descr="fakebook.png"/>
          <p:cNvPicPr>
            <a:picLocks noChangeAspect="1"/>
          </p:cNvPicPr>
          <p:nvPr/>
        </p:nvPicPr>
        <p:blipFill>
          <a:blip r:embed="rId7" cstate="print"/>
          <a:stretch>
            <a:fillRect/>
          </a:stretch>
        </p:blipFill>
        <p:spPr>
          <a:xfrm>
            <a:off x="3707904" y="5445224"/>
            <a:ext cx="1731069" cy="685572"/>
          </a:xfrm>
          <a:prstGeom prst="rect">
            <a:avLst/>
          </a:prstGeom>
        </p:spPr>
      </p:pic>
      <p:pic>
        <p:nvPicPr>
          <p:cNvPr id="11" name="Picture 10" descr="aurasma.png"/>
          <p:cNvPicPr>
            <a:picLocks noChangeAspect="1"/>
          </p:cNvPicPr>
          <p:nvPr/>
        </p:nvPicPr>
        <p:blipFill>
          <a:blip r:embed="rId8" cstate="print"/>
          <a:stretch>
            <a:fillRect/>
          </a:stretch>
        </p:blipFill>
        <p:spPr>
          <a:xfrm>
            <a:off x="5580112" y="5229200"/>
            <a:ext cx="1224136" cy="1061595"/>
          </a:xfrm>
          <a:prstGeom prst="rect">
            <a:avLst/>
          </a:prstGeom>
        </p:spPr>
      </p:pic>
      <p:pic>
        <p:nvPicPr>
          <p:cNvPr id="12" name="Picture 11" descr="skype#.png"/>
          <p:cNvPicPr>
            <a:picLocks noChangeAspect="1"/>
          </p:cNvPicPr>
          <p:nvPr/>
        </p:nvPicPr>
        <p:blipFill>
          <a:blip r:embed="rId9" cstate="print"/>
          <a:stretch>
            <a:fillRect/>
          </a:stretch>
        </p:blipFill>
        <p:spPr>
          <a:xfrm>
            <a:off x="2267744" y="4869160"/>
            <a:ext cx="1494062" cy="1154236"/>
          </a:xfrm>
          <a:prstGeom prst="rect">
            <a:avLst/>
          </a:prstGeom>
        </p:spPr>
      </p:pic>
      <p:pic>
        <p:nvPicPr>
          <p:cNvPr id="13" name="Picture 2"/>
          <p:cNvPicPr>
            <a:picLocks noChangeAspect="1" noChangeArrowheads="1"/>
          </p:cNvPicPr>
          <p:nvPr/>
        </p:nvPicPr>
        <p:blipFill>
          <a:blip r:embed="rId10" cstate="print"/>
          <a:srcRect l="30821" t="18446" r="32279" b="3795"/>
          <a:stretch>
            <a:fillRect/>
          </a:stretch>
        </p:blipFill>
        <p:spPr bwMode="auto">
          <a:xfrm>
            <a:off x="6516216" y="1700808"/>
            <a:ext cx="2296255"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SEMINARS - CPD</a:t>
            </a:r>
            <a:endParaRPr lang="en-GB" dirty="0"/>
          </a:p>
        </p:txBody>
      </p:sp>
      <p:sp>
        <p:nvSpPr>
          <p:cNvPr id="3" name="Content Placeholder 2"/>
          <p:cNvSpPr>
            <a:spLocks noGrp="1"/>
          </p:cNvSpPr>
          <p:nvPr>
            <p:ph idx="1"/>
          </p:nvPr>
        </p:nvSpPr>
        <p:spPr>
          <a:xfrm>
            <a:off x="822960" y="1100628"/>
            <a:ext cx="7520940" cy="4272588"/>
          </a:xfrm>
        </p:spPr>
        <p:txBody>
          <a:bodyPr>
            <a:normAutofit/>
          </a:bodyPr>
          <a:lstStyle/>
          <a:p>
            <a:r>
              <a:rPr lang="en-GB" sz="1700" dirty="0" smtClean="0"/>
              <a:t>Andy Cope – The Art of Being Brilliant</a:t>
            </a:r>
          </a:p>
          <a:p>
            <a:endParaRPr lang="en-GB" sz="1700" dirty="0" smtClean="0"/>
          </a:p>
          <a:p>
            <a:endParaRPr lang="en-GB" sz="1700" dirty="0" smtClean="0"/>
          </a:p>
          <a:p>
            <a:r>
              <a:rPr lang="en-GB" sz="1700" dirty="0" smtClean="0"/>
              <a:t>Warwickshire SLS – Assessing the health of your library and </a:t>
            </a:r>
          </a:p>
          <a:p>
            <a:r>
              <a:rPr lang="en-GB" sz="1700" dirty="0" smtClean="0"/>
              <a:t>sharing good practice</a:t>
            </a:r>
          </a:p>
          <a:p>
            <a:endParaRPr lang="en-GB" sz="1700" dirty="0" smtClean="0"/>
          </a:p>
          <a:p>
            <a:endParaRPr lang="en-GB" sz="1700" dirty="0" smtClean="0"/>
          </a:p>
          <a:p>
            <a:endParaRPr lang="en-GB" sz="1700" dirty="0" smtClean="0"/>
          </a:p>
          <a:p>
            <a:r>
              <a:rPr lang="en-GB" sz="1700" dirty="0" smtClean="0"/>
              <a:t>Margaret Chapman - CPD &amp; You – getting the most out of everything you do</a:t>
            </a:r>
          </a:p>
          <a:p>
            <a:endParaRPr lang="en-GB" sz="1700" dirty="0" smtClean="0"/>
          </a:p>
          <a:p>
            <a:r>
              <a:rPr lang="en-GB" sz="1700" dirty="0" smtClean="0"/>
              <a:t>Librarians’ Surgery</a:t>
            </a:r>
            <a:endParaRPr lang="en-GB" sz="1700"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28184" y="764704"/>
            <a:ext cx="1117848" cy="1008112"/>
          </a:xfrm>
          <a:prstGeom prst="rect">
            <a:avLst/>
          </a:prstGeom>
        </p:spPr>
      </p:pic>
      <p:grpSp>
        <p:nvGrpSpPr>
          <p:cNvPr id="7" name="Group 6"/>
          <p:cNvGrpSpPr/>
          <p:nvPr/>
        </p:nvGrpSpPr>
        <p:grpSpPr>
          <a:xfrm>
            <a:off x="6444208" y="2132856"/>
            <a:ext cx="1728192" cy="1656184"/>
            <a:chOff x="6372200" y="2132856"/>
            <a:chExt cx="1261864" cy="1433314"/>
          </a:xfrm>
        </p:grpSpPr>
        <p:pic>
          <p:nvPicPr>
            <p:cNvPr id="5" name="Picture 4" descr="Stella Thebridge.jpg"/>
            <p:cNvPicPr/>
            <p:nvPr/>
          </p:nvPicPr>
          <p:blipFill>
            <a:blip r:embed="rId4" cstate="print"/>
            <a:stretch>
              <a:fillRect/>
            </a:stretch>
          </p:blipFill>
          <p:spPr>
            <a:xfrm>
              <a:off x="6948264" y="2708920"/>
              <a:ext cx="685800" cy="857250"/>
            </a:xfrm>
            <a:prstGeom prst="rect">
              <a:avLst/>
            </a:prstGeom>
          </p:spPr>
        </p:pic>
        <p:pic>
          <p:nvPicPr>
            <p:cNvPr id="6" name="Picture 5" descr="Alice Wyatt Thumbnail.jpg"/>
            <p:cNvPicPr/>
            <p:nvPr/>
          </p:nvPicPr>
          <p:blipFill>
            <a:blip r:embed="rId5" cstate="print"/>
            <a:stretch>
              <a:fillRect/>
            </a:stretch>
          </p:blipFill>
          <p:spPr>
            <a:xfrm flipH="1">
              <a:off x="6372200" y="2132856"/>
              <a:ext cx="590550" cy="923925"/>
            </a:xfrm>
            <a:prstGeom prst="rect">
              <a:avLst/>
            </a:prstGeom>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SEMINARS – IMAGINATIVE &amp; CREATIVE THINKING</a:t>
            </a:r>
            <a:endParaRPr lang="en-GB" sz="2400" dirty="0"/>
          </a:p>
        </p:txBody>
      </p:sp>
      <p:sp>
        <p:nvSpPr>
          <p:cNvPr id="3" name="Content Placeholder 2"/>
          <p:cNvSpPr>
            <a:spLocks noGrp="1"/>
          </p:cNvSpPr>
          <p:nvPr>
            <p:ph idx="1"/>
          </p:nvPr>
        </p:nvSpPr>
        <p:spPr>
          <a:xfrm>
            <a:off x="822960" y="1100628"/>
            <a:ext cx="7520940" cy="4056564"/>
          </a:xfrm>
        </p:spPr>
        <p:txBody>
          <a:bodyPr>
            <a:normAutofit lnSpcReduction="10000"/>
          </a:bodyPr>
          <a:lstStyle/>
          <a:p>
            <a:r>
              <a:rPr lang="en-GB" dirty="0" smtClean="0"/>
              <a:t>Carl Cross – Comics and Graphic Novels in Schools</a:t>
            </a:r>
          </a:p>
          <a:p>
            <a:endParaRPr lang="en-GB" dirty="0" smtClean="0"/>
          </a:p>
          <a:p>
            <a:r>
              <a:rPr lang="en-GB" dirty="0" smtClean="0"/>
              <a:t>World War One Author Panel</a:t>
            </a:r>
          </a:p>
          <a:p>
            <a:endParaRPr lang="en-GB" dirty="0" smtClean="0"/>
          </a:p>
          <a:p>
            <a:endParaRPr lang="en-GB" dirty="0" smtClean="0"/>
          </a:p>
          <a:p>
            <a:endParaRPr lang="en-GB" dirty="0" smtClean="0"/>
          </a:p>
          <a:p>
            <a:endParaRPr lang="en-GB" dirty="0" smtClean="0"/>
          </a:p>
          <a:p>
            <a:r>
              <a:rPr lang="en-GB" dirty="0" smtClean="0"/>
              <a:t>Professor Joan Swann - Enriching Reading for Pleasure –</a:t>
            </a:r>
          </a:p>
          <a:p>
            <a:r>
              <a:rPr lang="en-GB" dirty="0" smtClean="0"/>
              <a:t> The Impact of Shadowing</a:t>
            </a:r>
          </a:p>
          <a:p>
            <a:endParaRPr lang="en-GB" dirty="0" smtClean="0"/>
          </a:p>
          <a:p>
            <a:endParaRPr lang="en-GB" dirty="0" smtClean="0"/>
          </a:p>
          <a:p>
            <a:r>
              <a:rPr lang="en-GB" dirty="0" smtClean="0"/>
              <a:t>C and T – Creating Independent and Imaginative Thinkers</a:t>
            </a:r>
            <a:endParaRPr lang="en-GB"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7236296" y="908720"/>
            <a:ext cx="994023" cy="1152128"/>
          </a:xfrm>
          <a:prstGeom prst="rect">
            <a:avLst/>
          </a:prstGeom>
        </p:spPr>
      </p:pic>
      <p:pic>
        <p:nvPicPr>
          <p:cNvPr id="5" name="Picture 4"/>
          <p:cNvPicPr/>
          <p:nvPr/>
        </p:nvPicPr>
        <p:blipFill>
          <a:blip r:embed="rId4" cstate="print"/>
          <a:srcRect/>
          <a:stretch>
            <a:fillRect/>
          </a:stretch>
        </p:blipFill>
        <p:spPr bwMode="auto">
          <a:xfrm>
            <a:off x="6228184" y="4797152"/>
            <a:ext cx="1224136" cy="1368152"/>
          </a:xfrm>
          <a:prstGeom prst="rect">
            <a:avLst/>
          </a:prstGeom>
          <a:noFill/>
        </p:spPr>
      </p:pic>
      <p:pic>
        <p:nvPicPr>
          <p:cNvPr id="6" name="Picture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2996952"/>
            <a:ext cx="1152128" cy="1296144"/>
          </a:xfrm>
          <a:prstGeom prst="rect">
            <a:avLst/>
          </a:prstGeom>
          <a:noFill/>
          <a:ln>
            <a:noFill/>
          </a:ln>
        </p:spPr>
      </p:pic>
      <p:grpSp>
        <p:nvGrpSpPr>
          <p:cNvPr id="7" name="Group 6"/>
          <p:cNvGrpSpPr/>
          <p:nvPr/>
        </p:nvGrpSpPr>
        <p:grpSpPr>
          <a:xfrm>
            <a:off x="4067944" y="1556792"/>
            <a:ext cx="2243233" cy="1800200"/>
            <a:chOff x="5580112" y="3645024"/>
            <a:chExt cx="2963313" cy="2232248"/>
          </a:xfrm>
        </p:grpSpPr>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6660232" y="4725144"/>
              <a:ext cx="1027931" cy="1152128"/>
            </a:xfrm>
            <a:prstGeom prst="rect">
              <a:avLst/>
            </a:prstGeom>
          </p:spPr>
        </p:pic>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6660232" y="3645024"/>
              <a:ext cx="1026790" cy="1079748"/>
            </a:xfrm>
            <a:prstGeom prst="rect">
              <a:avLst/>
            </a:prstGeom>
          </p:spPr>
        </p:pic>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rot="776880">
              <a:off x="7625602" y="4743146"/>
              <a:ext cx="917823" cy="1008112"/>
            </a:xfrm>
            <a:prstGeom prst="rect">
              <a:avLst/>
            </a:prstGeom>
          </p:spPr>
        </p:pic>
        <p:pic>
          <p:nvPicPr>
            <p:cNvPr id="11" name="Picture 5" descr="http://www.lesliewilson.co.uk/images/stories/Leslie/leslie_photo.jpg"/>
            <p:cNvPicPr>
              <a:picLocks noChangeAspect="1" noChangeArrowheads="1"/>
            </p:cNvPicPr>
            <p:nvPr/>
          </p:nvPicPr>
          <p:blipFill>
            <a:blip r:embed="rId9" cstate="print"/>
            <a:srcRect/>
            <a:stretch>
              <a:fillRect/>
            </a:stretch>
          </p:blipFill>
          <p:spPr bwMode="auto">
            <a:xfrm rot="20675343">
              <a:off x="5580112" y="4797152"/>
              <a:ext cx="1068710" cy="1054461"/>
            </a:xfrm>
            <a:prstGeom prst="rect">
              <a:avLst/>
            </a:prstGeom>
            <a:noFill/>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 OTHER THINGS ...	</a:t>
            </a:r>
            <a:endParaRPr lang="en-GB" dirty="0"/>
          </a:p>
        </p:txBody>
      </p:sp>
      <p:sp>
        <p:nvSpPr>
          <p:cNvPr id="17" name="Content Placeholder 16"/>
          <p:cNvSpPr>
            <a:spLocks noGrp="1"/>
          </p:cNvSpPr>
          <p:nvPr>
            <p:ph idx="1"/>
          </p:nvPr>
        </p:nvSpPr>
        <p:spPr/>
        <p:txBody>
          <a:bodyPr>
            <a:normAutofit lnSpcReduction="10000"/>
          </a:bodyPr>
          <a:lstStyle/>
          <a:p>
            <a:r>
              <a:rPr lang="en-GB" dirty="0" smtClean="0"/>
              <a:t>SLG AGM</a:t>
            </a:r>
          </a:p>
          <a:p>
            <a:r>
              <a:rPr lang="en-GB" dirty="0" smtClean="0"/>
              <a:t>CILIP Guidelines for Secondary School Libraries, 3</a:t>
            </a:r>
            <a:r>
              <a:rPr lang="en-GB" baseline="30000" dirty="0" smtClean="0"/>
              <a:t>rd</a:t>
            </a:r>
            <a:r>
              <a:rPr lang="en-GB" dirty="0" smtClean="0"/>
              <a:t> edition, </a:t>
            </a:r>
          </a:p>
          <a:p>
            <a:r>
              <a:rPr lang="en-GB" dirty="0" smtClean="0"/>
              <a:t>just published</a:t>
            </a:r>
          </a:p>
          <a:p>
            <a:endParaRPr lang="en-GB" dirty="0" smtClean="0"/>
          </a:p>
          <a:p>
            <a:r>
              <a:rPr lang="en-GB" dirty="0" smtClean="0"/>
              <a:t>“What makes a good school library” leaflet for Parents &amp; Governors, download from CILIP website</a:t>
            </a:r>
          </a:p>
          <a:p>
            <a:endParaRPr lang="en-GB" dirty="0" smtClean="0"/>
          </a:p>
          <a:p>
            <a:r>
              <a:rPr lang="en-GB" dirty="0" smtClean="0"/>
              <a:t>Pupil Library Assistant of the Year Award launched by Barbara Band, President of CILIP</a:t>
            </a:r>
          </a:p>
          <a:p>
            <a:endParaRPr lang="en-GB" dirty="0" smtClean="0"/>
          </a:p>
          <a:p>
            <a:r>
              <a:rPr lang="en-GB" dirty="0" smtClean="0"/>
              <a:t>World War One Pack</a:t>
            </a:r>
            <a:endParaRPr lang="en-GB" dirty="0"/>
          </a:p>
        </p:txBody>
      </p:sp>
      <p:pic>
        <p:nvPicPr>
          <p:cNvPr id="4" name="Picture 3" descr="Guidelines.jpg"/>
          <p:cNvPicPr>
            <a:picLocks noChangeAspect="1"/>
          </p:cNvPicPr>
          <p:nvPr/>
        </p:nvPicPr>
        <p:blipFill>
          <a:blip r:embed="rId3" cstate="print"/>
          <a:stretch>
            <a:fillRect/>
          </a:stretch>
        </p:blipFill>
        <p:spPr>
          <a:xfrm rot="999422">
            <a:off x="6920721" y="801364"/>
            <a:ext cx="971550" cy="1457325"/>
          </a:xfrm>
          <a:prstGeom prst="rect">
            <a:avLst/>
          </a:prstGeom>
        </p:spPr>
      </p:pic>
      <p:pic>
        <p:nvPicPr>
          <p:cNvPr id="14337" name="Picture 1"/>
          <p:cNvPicPr>
            <a:picLocks noChangeAspect="1" noChangeArrowheads="1"/>
          </p:cNvPicPr>
          <p:nvPr/>
        </p:nvPicPr>
        <p:blipFill>
          <a:blip r:embed="rId4" cstate="print"/>
          <a:srcRect l="18222" t="19166" r="16079" b="3795"/>
          <a:stretch>
            <a:fillRect/>
          </a:stretch>
        </p:blipFill>
        <p:spPr bwMode="auto">
          <a:xfrm>
            <a:off x="5508104" y="3933056"/>
            <a:ext cx="3304965" cy="2422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they thought</a:t>
            </a:r>
            <a:endParaRPr lang="en-GB" dirty="0"/>
          </a:p>
        </p:txBody>
      </p:sp>
      <p:pic>
        <p:nvPicPr>
          <p:cNvPr id="2050" name="Picture 2"/>
          <p:cNvPicPr>
            <a:picLocks noGrp="1" noChangeAspect="1" noChangeArrowheads="1"/>
          </p:cNvPicPr>
          <p:nvPr>
            <p:ph idx="1"/>
          </p:nvPr>
        </p:nvPicPr>
        <p:blipFill>
          <a:blip r:embed="rId2" cstate="print"/>
          <a:srcRect l="30948" t="40917" r="31336" b="24887"/>
          <a:stretch>
            <a:fillRect/>
          </a:stretch>
        </p:blipFill>
        <p:spPr bwMode="auto">
          <a:xfrm>
            <a:off x="467545" y="1052736"/>
            <a:ext cx="3049750" cy="1728192"/>
          </a:xfrm>
          <a:prstGeom prst="rect">
            <a:avLst/>
          </a:prstGeom>
          <a:noFill/>
          <a:ln w="38100">
            <a:solidFill>
              <a:schemeClr val="accent2"/>
            </a:solidFill>
            <a:miter lim="800000"/>
            <a:headEnd/>
            <a:tailEnd/>
          </a:ln>
        </p:spPr>
      </p:pic>
      <p:pic>
        <p:nvPicPr>
          <p:cNvPr id="2052" name="Picture 4"/>
          <p:cNvPicPr>
            <a:picLocks noChangeAspect="1" noChangeArrowheads="1"/>
          </p:cNvPicPr>
          <p:nvPr/>
        </p:nvPicPr>
        <p:blipFill>
          <a:blip r:embed="rId3" cstate="print"/>
          <a:srcRect l="31100" t="32000" r="32900" b="43520"/>
          <a:stretch>
            <a:fillRect/>
          </a:stretch>
        </p:blipFill>
        <p:spPr bwMode="auto">
          <a:xfrm>
            <a:off x="467544" y="5092384"/>
            <a:ext cx="3960440" cy="1683187"/>
          </a:xfrm>
          <a:prstGeom prst="rect">
            <a:avLst/>
          </a:prstGeom>
          <a:noFill/>
          <a:ln w="38100">
            <a:solidFill>
              <a:schemeClr val="accent2"/>
            </a:solidFill>
            <a:miter lim="800000"/>
            <a:headEnd/>
            <a:tailEnd/>
          </a:ln>
        </p:spPr>
      </p:pic>
      <p:pic>
        <p:nvPicPr>
          <p:cNvPr id="8" name="Picture 3"/>
          <p:cNvPicPr>
            <a:picLocks noChangeAspect="1" noChangeArrowheads="1"/>
          </p:cNvPicPr>
          <p:nvPr/>
        </p:nvPicPr>
        <p:blipFill>
          <a:blip r:embed="rId4" cstate="print"/>
          <a:srcRect l="30948" t="22814" r="31336" b="45002"/>
          <a:stretch>
            <a:fillRect/>
          </a:stretch>
        </p:blipFill>
        <p:spPr bwMode="auto">
          <a:xfrm>
            <a:off x="467544" y="3068960"/>
            <a:ext cx="3024336" cy="1612979"/>
          </a:xfrm>
          <a:prstGeom prst="rect">
            <a:avLst/>
          </a:prstGeom>
          <a:noFill/>
          <a:ln w="38100">
            <a:solidFill>
              <a:schemeClr val="accent2"/>
            </a:solidFill>
            <a:miter lim="800000"/>
            <a:headEnd/>
            <a:tailEnd/>
          </a:ln>
        </p:spPr>
      </p:pic>
      <p:pic>
        <p:nvPicPr>
          <p:cNvPr id="2053" name="Picture 5"/>
          <p:cNvPicPr>
            <a:picLocks noChangeAspect="1" noChangeArrowheads="1"/>
          </p:cNvPicPr>
          <p:nvPr/>
        </p:nvPicPr>
        <p:blipFill>
          <a:blip r:embed="rId5" cstate="print"/>
          <a:srcRect l="31271" t="45806" r="32279" b="26835"/>
          <a:stretch>
            <a:fillRect/>
          </a:stretch>
        </p:blipFill>
        <p:spPr bwMode="auto">
          <a:xfrm>
            <a:off x="5220072" y="332656"/>
            <a:ext cx="3549236" cy="1665074"/>
          </a:xfrm>
          <a:prstGeom prst="rect">
            <a:avLst/>
          </a:prstGeom>
          <a:noFill/>
          <a:ln w="38100">
            <a:solidFill>
              <a:schemeClr val="accent2"/>
            </a:solidFill>
            <a:miter lim="800000"/>
            <a:headEnd/>
            <a:tailEnd/>
          </a:ln>
        </p:spPr>
      </p:pic>
      <p:pic>
        <p:nvPicPr>
          <p:cNvPr id="10" name="Picture 2"/>
          <p:cNvPicPr>
            <a:picLocks noChangeAspect="1" noChangeArrowheads="1"/>
          </p:cNvPicPr>
          <p:nvPr/>
        </p:nvPicPr>
        <p:blipFill>
          <a:blip r:embed="rId6" cstate="print"/>
          <a:srcRect l="29691" t="44940" r="31336" b="24887"/>
          <a:stretch>
            <a:fillRect/>
          </a:stretch>
        </p:blipFill>
        <p:spPr bwMode="auto">
          <a:xfrm>
            <a:off x="3707904" y="1916832"/>
            <a:ext cx="3504388" cy="1695672"/>
          </a:xfrm>
          <a:prstGeom prst="rect">
            <a:avLst/>
          </a:prstGeom>
          <a:noFill/>
          <a:ln w="38100">
            <a:solidFill>
              <a:schemeClr val="accent2"/>
            </a:solidFill>
            <a:miter lim="800000"/>
            <a:headEnd/>
            <a:tailEnd/>
          </a:ln>
        </p:spPr>
      </p:pic>
      <p:pic>
        <p:nvPicPr>
          <p:cNvPr id="11" name="Picture 2"/>
          <p:cNvPicPr>
            <a:picLocks noChangeAspect="1" noChangeArrowheads="1"/>
          </p:cNvPicPr>
          <p:nvPr/>
        </p:nvPicPr>
        <p:blipFill>
          <a:blip r:embed="rId7" cstate="print"/>
          <a:srcRect l="30948" t="34883" r="32593" b="34945"/>
          <a:stretch>
            <a:fillRect/>
          </a:stretch>
        </p:blipFill>
        <p:spPr bwMode="auto">
          <a:xfrm>
            <a:off x="3347864" y="3861048"/>
            <a:ext cx="3024336" cy="1564312"/>
          </a:xfrm>
          <a:prstGeom prst="rect">
            <a:avLst/>
          </a:prstGeom>
          <a:noFill/>
          <a:ln w="38100">
            <a:solidFill>
              <a:schemeClr val="accent2"/>
            </a:solidFill>
            <a:miter lim="800000"/>
            <a:headEnd/>
            <a:tailEnd/>
          </a:ln>
        </p:spPr>
      </p:pic>
      <p:pic>
        <p:nvPicPr>
          <p:cNvPr id="13" name="Picture 3"/>
          <p:cNvPicPr>
            <a:picLocks noChangeAspect="1" noChangeArrowheads="1"/>
          </p:cNvPicPr>
          <p:nvPr/>
        </p:nvPicPr>
        <p:blipFill>
          <a:blip r:embed="rId8" cstate="print"/>
          <a:srcRect l="31100" t="44960" r="31550" b="34160"/>
          <a:stretch>
            <a:fillRect/>
          </a:stretch>
        </p:blipFill>
        <p:spPr bwMode="auto">
          <a:xfrm>
            <a:off x="5076056" y="5373216"/>
            <a:ext cx="3744416" cy="1308290"/>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Slg</a:t>
            </a:r>
            <a:r>
              <a:rPr lang="en-GB" dirty="0" smtClean="0"/>
              <a:t> chair – sue shaper</a:t>
            </a:r>
            <a:endParaRPr lang="en-GB" dirty="0"/>
          </a:p>
        </p:txBody>
      </p:sp>
      <p:sp>
        <p:nvSpPr>
          <p:cNvPr id="3" name="Content Placeholder 2"/>
          <p:cNvSpPr>
            <a:spLocks noGrp="1"/>
          </p:cNvSpPr>
          <p:nvPr>
            <p:ph idx="1"/>
          </p:nvPr>
        </p:nvSpPr>
        <p:spPr>
          <a:xfrm>
            <a:off x="822960" y="1100629"/>
            <a:ext cx="7520940" cy="2184356"/>
          </a:xfrm>
        </p:spPr>
        <p:txBody>
          <a:bodyPr>
            <a:normAutofit/>
          </a:bodyPr>
          <a:lstStyle/>
          <a:p>
            <a:pPr>
              <a:buFont typeface="Arial" pitchFamily="34" charset="0"/>
              <a:buChar char="•"/>
            </a:pPr>
            <a:r>
              <a:rPr lang="en-GB" sz="1800" dirty="0" smtClean="0"/>
              <a:t>All have our own interests and concerns</a:t>
            </a:r>
          </a:p>
          <a:p>
            <a:pPr>
              <a:buFont typeface="Arial" pitchFamily="34" charset="0"/>
              <a:buChar char="•"/>
            </a:pPr>
            <a:r>
              <a:rPr lang="en-GB" sz="1800" dirty="0" smtClean="0"/>
              <a:t>We make links and create new knowledge</a:t>
            </a:r>
          </a:p>
          <a:p>
            <a:pPr>
              <a:buFont typeface="Arial" pitchFamily="34" charset="0"/>
              <a:buChar char="•"/>
            </a:pPr>
            <a:r>
              <a:rPr lang="en-GB" sz="1800" dirty="0" smtClean="0"/>
              <a:t>Two themes emerged for me –</a:t>
            </a:r>
          </a:p>
          <a:p>
            <a:pPr>
              <a:buFont typeface="Arial" pitchFamily="34" charset="0"/>
              <a:buChar char="•"/>
            </a:pPr>
            <a:r>
              <a:rPr lang="en-GB" sz="1800" dirty="0" smtClean="0"/>
              <a:t>What are we for ?</a:t>
            </a:r>
          </a:p>
          <a:p>
            <a:pPr>
              <a:buFont typeface="Arial" pitchFamily="34" charset="0"/>
              <a:buChar char="•"/>
            </a:pPr>
            <a:r>
              <a:rPr lang="en-GB" sz="1800" dirty="0" smtClean="0"/>
              <a:t>Reading Aloud</a:t>
            </a:r>
          </a:p>
          <a:p>
            <a:pPr>
              <a:buFont typeface="Arial" pitchFamily="34" charset="0"/>
              <a:buChar char="•"/>
            </a:pPr>
            <a:endParaRPr lang="en-GB" sz="1800" dirty="0" smtClean="0"/>
          </a:p>
          <a:p>
            <a:pPr>
              <a:buFont typeface="Arial" pitchFamily="34" charset="0"/>
              <a:buChar char="•"/>
            </a:pPr>
            <a:endParaRPr lang="en-GB" sz="1800" dirty="0" smtClean="0"/>
          </a:p>
          <a:p>
            <a:endParaRPr lang="en-GB" sz="1800" dirty="0" smtClean="0"/>
          </a:p>
          <a:p>
            <a:endParaRPr lang="en-GB" dirty="0"/>
          </a:p>
        </p:txBody>
      </p:sp>
      <p:sp>
        <p:nvSpPr>
          <p:cNvPr id="4" name="TextBox 3"/>
          <p:cNvSpPr txBox="1"/>
          <p:nvPr/>
        </p:nvSpPr>
        <p:spPr>
          <a:xfrm>
            <a:off x="683568" y="3573016"/>
            <a:ext cx="6840760" cy="2462213"/>
          </a:xfrm>
          <a:prstGeom prst="rect">
            <a:avLst/>
          </a:prstGeom>
          <a:solidFill>
            <a:schemeClr val="bg1"/>
          </a:solidFill>
          <a:ln w="38100">
            <a:solidFill>
              <a:schemeClr val="accent2"/>
            </a:solidFill>
          </a:ln>
        </p:spPr>
        <p:txBody>
          <a:bodyPr wrap="square" rtlCol="0">
            <a:spAutoFit/>
          </a:bodyPr>
          <a:lstStyle/>
          <a:p>
            <a:r>
              <a:rPr lang="en-GB" sz="2800" b="1" dirty="0" smtClean="0"/>
              <a:t>IMPACT FOR YOU AND YOUR SCHOOL</a:t>
            </a:r>
          </a:p>
          <a:p>
            <a:pPr>
              <a:buFont typeface="Arial" pitchFamily="34" charset="0"/>
              <a:buChar char="•"/>
            </a:pPr>
            <a:endParaRPr lang="en-GB" b="1" dirty="0" smtClean="0"/>
          </a:p>
          <a:p>
            <a:pPr>
              <a:buFont typeface="Arial" pitchFamily="34" charset="0"/>
              <a:buChar char="•"/>
            </a:pPr>
            <a:r>
              <a:rPr lang="en-GB" b="1" dirty="0" smtClean="0"/>
              <a:t> Great opportunities – discussion, networking, new knowledge</a:t>
            </a:r>
          </a:p>
          <a:p>
            <a:pPr>
              <a:buFont typeface="Arial" pitchFamily="34" charset="0"/>
              <a:buChar char="•"/>
            </a:pPr>
            <a:r>
              <a:rPr lang="en-GB" b="1" dirty="0" smtClean="0"/>
              <a:t> Knowledge, practical ideas, new ways of working</a:t>
            </a:r>
          </a:p>
          <a:p>
            <a:pPr>
              <a:buFont typeface="Arial" pitchFamily="34" charset="0"/>
              <a:buChar char="•"/>
            </a:pPr>
            <a:r>
              <a:rPr lang="en-GB" b="1" dirty="0" smtClean="0"/>
              <a:t> Professional validation</a:t>
            </a:r>
          </a:p>
          <a:p>
            <a:pPr>
              <a:buFont typeface="Arial" pitchFamily="34" charset="0"/>
              <a:buChar char="•"/>
            </a:pPr>
            <a:r>
              <a:rPr lang="en-GB" b="1" dirty="0" smtClean="0"/>
              <a:t> Inspiration</a:t>
            </a:r>
          </a:p>
          <a:p>
            <a:pPr>
              <a:buFont typeface="Arial" pitchFamily="34" charset="0"/>
              <a:buChar char="•"/>
            </a:pPr>
            <a:r>
              <a:rPr lang="en-GB" b="1" dirty="0" smtClean="0"/>
              <a:t> Are you a CILIP member ?</a:t>
            </a:r>
          </a:p>
          <a:p>
            <a:pPr>
              <a:buFont typeface="Arial" pitchFamily="34" charset="0"/>
              <a:buChar char="•"/>
            </a:pPr>
            <a:endParaRPr lang="en-GB" b="1" dirty="0" smtClean="0"/>
          </a:p>
        </p:txBody>
      </p:sp>
      <p:pic>
        <p:nvPicPr>
          <p:cNvPr id="50178" name="Picture 2" descr="C:\Users\Sue\AppData\Local\Microsoft\Windows\Temporary Internet Files\Content.IE5\0Y02GMRS\MC900391162[1].wmf"/>
          <p:cNvPicPr>
            <a:picLocks noChangeAspect="1" noChangeArrowheads="1"/>
          </p:cNvPicPr>
          <p:nvPr/>
        </p:nvPicPr>
        <p:blipFill>
          <a:blip r:embed="rId3" cstate="print"/>
          <a:srcRect/>
          <a:stretch>
            <a:fillRect/>
          </a:stretch>
        </p:blipFill>
        <p:spPr bwMode="auto">
          <a:xfrm>
            <a:off x="6228184" y="692695"/>
            <a:ext cx="1351934" cy="1365373"/>
          </a:xfrm>
          <a:prstGeom prst="rect">
            <a:avLst/>
          </a:prstGeom>
          <a:noFill/>
        </p:spPr>
      </p:pic>
      <p:pic>
        <p:nvPicPr>
          <p:cNvPr id="50179" name="Picture 3" descr="C:\Users\Sue\AppData\Local\Microsoft\Windows\Temporary Internet Files\Content.IE5\0Y02GMRS\MC900056680[1].wmf"/>
          <p:cNvPicPr>
            <a:picLocks noChangeAspect="1" noChangeArrowheads="1"/>
          </p:cNvPicPr>
          <p:nvPr/>
        </p:nvPicPr>
        <p:blipFill>
          <a:blip r:embed="rId4" cstate="print"/>
          <a:srcRect/>
          <a:stretch>
            <a:fillRect/>
          </a:stretch>
        </p:blipFill>
        <p:spPr bwMode="auto">
          <a:xfrm>
            <a:off x="5004048" y="1556792"/>
            <a:ext cx="1787652" cy="168798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BANNER!</a:t>
            </a:r>
            <a:endParaRPr lang="en-GB" dirty="0"/>
          </a:p>
        </p:txBody>
      </p:sp>
      <p:pic>
        <p:nvPicPr>
          <p:cNvPr id="37890" name="Picture 2"/>
          <p:cNvPicPr>
            <a:picLocks noGrp="1" noChangeAspect="1" noChangeArrowheads="1"/>
          </p:cNvPicPr>
          <p:nvPr>
            <p:ph idx="1"/>
          </p:nvPr>
        </p:nvPicPr>
        <p:blipFill>
          <a:blip r:embed="rId2" cstate="print"/>
          <a:srcRect l="32205" t="14768" r="33851" b="14830"/>
          <a:stretch>
            <a:fillRect/>
          </a:stretch>
        </p:blipFill>
        <p:spPr bwMode="auto">
          <a:xfrm>
            <a:off x="2699792" y="1340768"/>
            <a:ext cx="3672408" cy="4760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65760"/>
            <a:ext cx="7732340" cy="548640"/>
          </a:xfrm>
        </p:spPr>
        <p:txBody>
          <a:bodyPr/>
          <a:lstStyle/>
          <a:p>
            <a:r>
              <a:rPr lang="en-GB" sz="3000" dirty="0" smtClean="0"/>
              <a:t>KEYNOTES – Nick Dennis</a:t>
            </a:r>
            <a:endParaRPr lang="en-GB" sz="3000" dirty="0"/>
          </a:p>
        </p:txBody>
      </p:sp>
      <p:sp>
        <p:nvSpPr>
          <p:cNvPr id="4" name="Content Placeholder 3"/>
          <p:cNvSpPr>
            <a:spLocks noGrp="1"/>
          </p:cNvSpPr>
          <p:nvPr>
            <p:ph idx="1"/>
          </p:nvPr>
        </p:nvSpPr>
        <p:spPr>
          <a:xfrm>
            <a:off x="539552" y="1124745"/>
            <a:ext cx="3312368" cy="3867725"/>
          </a:xfrm>
          <a:prstGeom prst="rect">
            <a:avLst/>
          </a:prstGeom>
          <a:solidFill>
            <a:schemeClr val="bg1"/>
          </a:solidFill>
          <a:ln w="76200">
            <a:solidFill>
              <a:schemeClr val="accent2"/>
            </a:solidFill>
          </a:ln>
        </p:spPr>
        <p:txBody>
          <a:bodyPr wrap="square">
            <a:spAutoFit/>
          </a:bodyPr>
          <a:lstStyle/>
          <a:p>
            <a:r>
              <a:rPr lang="en-GB" sz="2000" i="1" dirty="0" smtClean="0"/>
              <a:t>Nick Dennis – Academic </a:t>
            </a:r>
          </a:p>
          <a:p>
            <a:r>
              <a:rPr lang="en-GB" sz="2000" i="1" dirty="0" smtClean="0"/>
              <a:t>Deputy, Berkhamsted School</a:t>
            </a:r>
          </a:p>
          <a:p>
            <a:r>
              <a:rPr lang="en-GB" sz="2000" i="1" dirty="0" smtClean="0"/>
              <a:t>The Road  to </a:t>
            </a:r>
          </a:p>
          <a:p>
            <a:r>
              <a:rPr lang="en-GB" sz="2000" i="1" dirty="0" smtClean="0"/>
              <a:t>Learning</a:t>
            </a:r>
          </a:p>
          <a:p>
            <a:endParaRPr lang="en-GB" i="1" dirty="0" smtClean="0"/>
          </a:p>
          <a:p>
            <a:r>
              <a:rPr lang="en-GB" b="0" i="1" dirty="0" smtClean="0"/>
              <a:t>Quoting E.P. Thompson, </a:t>
            </a:r>
          </a:p>
          <a:p>
            <a:r>
              <a:rPr lang="en-GB" b="0" i="1" dirty="0" smtClean="0"/>
              <a:t>British historian, writer, socialist and peace campaigner</a:t>
            </a:r>
          </a:p>
          <a:p>
            <a:r>
              <a:rPr lang="en-GB" i="1" dirty="0" smtClean="0"/>
              <a:t>“we could travel without maps for a while”</a:t>
            </a:r>
          </a:p>
          <a:p>
            <a:endParaRPr lang="en-GB" sz="1600" i="1" dirty="0"/>
          </a:p>
        </p:txBody>
      </p:sp>
      <p:sp>
        <p:nvSpPr>
          <p:cNvPr id="6" name="TextBox 5"/>
          <p:cNvSpPr txBox="1"/>
          <p:nvPr/>
        </p:nvSpPr>
        <p:spPr>
          <a:xfrm>
            <a:off x="5076056" y="4924906"/>
            <a:ext cx="3384376" cy="1600438"/>
          </a:xfrm>
          <a:prstGeom prst="rect">
            <a:avLst/>
          </a:prstGeom>
          <a:solidFill>
            <a:schemeClr val="bg1"/>
          </a:solidFill>
          <a:ln w="57150">
            <a:solidFill>
              <a:schemeClr val="accent2"/>
            </a:solidFill>
          </a:ln>
        </p:spPr>
        <p:txBody>
          <a:bodyPr wrap="square" rtlCol="0">
            <a:spAutoFit/>
          </a:bodyPr>
          <a:lstStyle/>
          <a:p>
            <a:r>
              <a:rPr lang="en-GB" sz="1400" b="1" i="1" dirty="0"/>
              <a:t>Humans have the need to read</a:t>
            </a:r>
          </a:p>
          <a:p>
            <a:r>
              <a:rPr lang="en-GB" sz="1400" i="1" dirty="0" smtClean="0"/>
              <a:t>Our brains are physically changed by reading …. Deep reading makes us more empathetic. If reading were to decline it would change the very nature of our species Gail </a:t>
            </a:r>
            <a:r>
              <a:rPr lang="en-GB" sz="1400" i="1" dirty="0" err="1" smtClean="0"/>
              <a:t>Rebuck</a:t>
            </a:r>
            <a:r>
              <a:rPr lang="en-GB" sz="1400" i="1" dirty="0" smtClean="0"/>
              <a:t> in the Guardian Dec 2011</a:t>
            </a:r>
            <a:endParaRPr lang="en-GB" sz="1400" i="1" dirty="0"/>
          </a:p>
        </p:txBody>
      </p:sp>
      <p:sp>
        <p:nvSpPr>
          <p:cNvPr id="8" name="TextBox 7"/>
          <p:cNvSpPr txBox="1"/>
          <p:nvPr/>
        </p:nvSpPr>
        <p:spPr>
          <a:xfrm>
            <a:off x="395536" y="5373216"/>
            <a:ext cx="4176464" cy="1107996"/>
          </a:xfrm>
          <a:prstGeom prst="rect">
            <a:avLst/>
          </a:prstGeom>
          <a:solidFill>
            <a:schemeClr val="bg1"/>
          </a:solidFill>
          <a:ln w="57150">
            <a:solidFill>
              <a:schemeClr val="accent2"/>
            </a:solidFill>
          </a:ln>
        </p:spPr>
        <p:txBody>
          <a:bodyPr wrap="square" rtlCol="0">
            <a:spAutoFit/>
          </a:bodyPr>
          <a:lstStyle/>
          <a:p>
            <a:r>
              <a:rPr lang="en-GB" sz="1600" b="1" i="1" dirty="0" smtClean="0"/>
              <a:t>“I’ve been to the crossroads and I’ve seen the devil there”</a:t>
            </a:r>
          </a:p>
          <a:p>
            <a:r>
              <a:rPr lang="en-GB" sz="1600" i="1" dirty="0" smtClean="0"/>
              <a:t>Sven </a:t>
            </a:r>
            <a:r>
              <a:rPr lang="en-GB" sz="1600" i="1" dirty="0" err="1" smtClean="0"/>
              <a:t>Birkerts</a:t>
            </a:r>
            <a:r>
              <a:rPr lang="en-GB" sz="1600" i="1" dirty="0" smtClean="0"/>
              <a:t>, the Gutenberg Elegies 1996</a:t>
            </a:r>
          </a:p>
          <a:p>
            <a:endParaRPr lang="en-GB" dirty="0"/>
          </a:p>
        </p:txBody>
      </p:sp>
      <p:pic>
        <p:nvPicPr>
          <p:cNvPr id="11" name="Picture 10" descr="Nick Dennis.jpg"/>
          <p:cNvPicPr>
            <a:picLocks noChangeAspect="1"/>
          </p:cNvPicPr>
          <p:nvPr/>
        </p:nvPicPr>
        <p:blipFill>
          <a:blip r:embed="rId3" cstate="print"/>
          <a:stretch>
            <a:fillRect/>
          </a:stretch>
        </p:blipFill>
        <p:spPr>
          <a:xfrm>
            <a:off x="2555776" y="1844824"/>
            <a:ext cx="1065719" cy="1332148"/>
          </a:xfrm>
          <a:prstGeom prst="rect">
            <a:avLst/>
          </a:prstGeom>
        </p:spPr>
      </p:pic>
      <p:pic>
        <p:nvPicPr>
          <p:cNvPr id="12" name="Picture 11" descr="MOOC_poster_mathplourde.jpg"/>
          <p:cNvPicPr>
            <a:picLocks noChangeAspect="1"/>
          </p:cNvPicPr>
          <p:nvPr/>
        </p:nvPicPr>
        <p:blipFill>
          <a:blip r:embed="rId4" cstate="print"/>
          <a:stretch>
            <a:fillRect/>
          </a:stretch>
        </p:blipFill>
        <p:spPr>
          <a:xfrm>
            <a:off x="5148064" y="1029892"/>
            <a:ext cx="3250952" cy="1995412"/>
          </a:xfrm>
          <a:prstGeom prst="rect">
            <a:avLst/>
          </a:prstGeom>
          <a:ln w="57150">
            <a:solidFill>
              <a:schemeClr val="accent2"/>
            </a:solidFill>
          </a:ln>
        </p:spPr>
      </p:pic>
      <p:sp>
        <p:nvSpPr>
          <p:cNvPr id="13" name="TextBox 12"/>
          <p:cNvSpPr txBox="1"/>
          <p:nvPr/>
        </p:nvSpPr>
        <p:spPr>
          <a:xfrm>
            <a:off x="4788024" y="3429000"/>
            <a:ext cx="3600400" cy="923330"/>
          </a:xfrm>
          <a:prstGeom prst="rect">
            <a:avLst/>
          </a:prstGeom>
          <a:noFill/>
          <a:ln w="57150">
            <a:solidFill>
              <a:schemeClr val="accent2"/>
            </a:solidFill>
          </a:ln>
        </p:spPr>
        <p:txBody>
          <a:bodyPr wrap="square" rtlCol="0">
            <a:spAutoFit/>
          </a:bodyPr>
          <a:lstStyle/>
          <a:p>
            <a:r>
              <a:rPr lang="en-GB" b="1" i="1" dirty="0" smtClean="0"/>
              <a:t>Thinking allowed – Mick Waters</a:t>
            </a:r>
          </a:p>
          <a:p>
            <a:r>
              <a:rPr lang="en-GB" i="1" dirty="0" smtClean="0"/>
              <a:t>Education needs to be beyond the exam hall to support learning</a:t>
            </a:r>
            <a:endParaRPr lang="en-GB" i="1" dirty="0"/>
          </a:p>
        </p:txBody>
      </p:sp>
    </p:spTree>
    <p:extLst>
      <p:ext uri="{BB962C8B-B14F-4D97-AF65-F5344CB8AC3E}">
        <p14:creationId xmlns:p14="http://schemas.microsoft.com/office/powerpoint/2010/main" val="15926290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KEYNOTE – QUESTION TIME PANEL</a:t>
            </a:r>
            <a:endParaRPr lang="en-GB" dirty="0"/>
          </a:p>
        </p:txBody>
      </p:sp>
      <p:pic>
        <p:nvPicPr>
          <p:cNvPr id="4" name="Content Placeholder 3" descr="QT panel.jpg"/>
          <p:cNvPicPr>
            <a:picLocks noGrp="1" noChangeAspect="1"/>
          </p:cNvPicPr>
          <p:nvPr>
            <p:ph idx="1"/>
          </p:nvPr>
        </p:nvPicPr>
        <p:blipFill>
          <a:blip r:embed="rId3" cstate="print"/>
          <a:stretch>
            <a:fillRect/>
          </a:stretch>
        </p:blipFill>
        <p:spPr>
          <a:xfrm>
            <a:off x="539552" y="4221088"/>
            <a:ext cx="7521575" cy="1799596"/>
          </a:xfrm>
        </p:spPr>
      </p:pic>
      <p:sp>
        <p:nvSpPr>
          <p:cNvPr id="5" name="TextBox 4"/>
          <p:cNvSpPr txBox="1"/>
          <p:nvPr/>
        </p:nvSpPr>
        <p:spPr>
          <a:xfrm>
            <a:off x="827584" y="1124744"/>
            <a:ext cx="6912768" cy="2554545"/>
          </a:xfrm>
          <a:prstGeom prst="rect">
            <a:avLst/>
          </a:prstGeom>
          <a:noFill/>
          <a:ln w="38100">
            <a:solidFill>
              <a:schemeClr val="accent2"/>
            </a:solidFill>
          </a:ln>
        </p:spPr>
        <p:txBody>
          <a:bodyPr wrap="square" rtlCol="0">
            <a:spAutoFit/>
          </a:bodyPr>
          <a:lstStyle/>
          <a:p>
            <a:pPr>
              <a:buFont typeface="Arial" pitchFamily="34" charset="0"/>
              <a:buChar char="•"/>
            </a:pPr>
            <a:r>
              <a:rPr lang="en-GB" sz="1600" dirty="0" err="1" smtClean="0"/>
              <a:t>Headteacher</a:t>
            </a:r>
            <a:r>
              <a:rPr lang="en-GB" sz="1600" dirty="0" smtClean="0"/>
              <a:t> Geoff Barton says that we should model reading aloud, even at secondary level, what do the panel think ?</a:t>
            </a:r>
          </a:p>
          <a:p>
            <a:pPr>
              <a:buFont typeface="Arial" pitchFamily="34" charset="0"/>
              <a:buChar char="•"/>
            </a:pPr>
            <a:r>
              <a:rPr lang="en-GB" sz="1600" dirty="0" smtClean="0"/>
              <a:t>What does the panel think about the recent decision to ban prisoners from being given books?</a:t>
            </a:r>
          </a:p>
          <a:p>
            <a:pPr>
              <a:buFont typeface="Arial" pitchFamily="34" charset="0"/>
              <a:buChar char="•"/>
            </a:pPr>
            <a:r>
              <a:rPr lang="en-GB" sz="1600" dirty="0" smtClean="0"/>
              <a:t>What do the panel feel are the most effective ways of ensuring that children not only learn to decode print but develop a lifelong love of reading for pleasure?</a:t>
            </a:r>
          </a:p>
          <a:p>
            <a:pPr>
              <a:buFont typeface="Arial" pitchFamily="34" charset="0"/>
              <a:buChar char="•"/>
            </a:pPr>
            <a:r>
              <a:rPr lang="en-GB" sz="1600" dirty="0" smtClean="0"/>
              <a:t>Why did librarians only come 43</a:t>
            </a:r>
            <a:r>
              <a:rPr lang="en-GB" sz="1600" baseline="30000" dirty="0" smtClean="0"/>
              <a:t>rd</a:t>
            </a:r>
            <a:r>
              <a:rPr lang="en-GB" sz="1600" dirty="0" smtClean="0"/>
              <a:t> on the happiness index as reported by the BBC</a:t>
            </a:r>
          </a:p>
          <a:p>
            <a:pPr>
              <a:buFont typeface="Arial" pitchFamily="34" charset="0"/>
              <a:buChar char="•"/>
            </a:pPr>
            <a:r>
              <a:rPr lang="en-GB" sz="1600" dirty="0" smtClean="0"/>
              <a:t>Kindle or real paper ?</a:t>
            </a:r>
            <a:endParaRPr lang="en-GB"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000" b="1" dirty="0" smtClean="0">
                <a:ea typeface="Verdana" pitchFamily="34" charset="0"/>
                <a:cs typeface="Verdana" pitchFamily="34" charset="0"/>
              </a:rPr>
              <a:t>KEYNOTES – FRANCIS GILBERT</a:t>
            </a:r>
            <a:endParaRPr lang="en-GB" sz="3000" b="1" dirty="0">
              <a:ea typeface="Verdana" pitchFamily="34" charset="0"/>
              <a:cs typeface="Verdana" pitchFamily="34" charset="0"/>
            </a:endParaRPr>
          </a:p>
        </p:txBody>
      </p:sp>
      <p:sp>
        <p:nvSpPr>
          <p:cNvPr id="6" name="Content Placeholder 3"/>
          <p:cNvSpPr>
            <a:spLocks noGrp="1"/>
          </p:cNvSpPr>
          <p:nvPr>
            <p:ph idx="1"/>
          </p:nvPr>
        </p:nvSpPr>
        <p:spPr>
          <a:xfrm>
            <a:off x="755576" y="1124744"/>
            <a:ext cx="3965064" cy="2267287"/>
          </a:xfrm>
          <a:prstGeom prst="rect">
            <a:avLst/>
          </a:prstGeom>
          <a:solidFill>
            <a:schemeClr val="bg1"/>
          </a:solidFill>
          <a:ln w="76200">
            <a:solidFill>
              <a:schemeClr val="accent2"/>
            </a:solidFill>
          </a:ln>
        </p:spPr>
        <p:txBody>
          <a:bodyPr wrap="square">
            <a:spAutoFit/>
          </a:bodyPr>
          <a:lstStyle/>
          <a:p>
            <a:r>
              <a:rPr lang="en-GB" sz="1800" i="1" dirty="0" smtClean="0"/>
              <a:t>Francis Gilbert – Teacher, </a:t>
            </a:r>
          </a:p>
          <a:p>
            <a:r>
              <a:rPr lang="en-GB" sz="1800" i="1" dirty="0" smtClean="0"/>
              <a:t>Researcher, Writer</a:t>
            </a:r>
          </a:p>
          <a:p>
            <a:r>
              <a:rPr lang="en-GB" sz="1800" i="1" dirty="0" smtClean="0"/>
              <a:t>What is Education for </a:t>
            </a:r>
          </a:p>
          <a:p>
            <a:r>
              <a:rPr lang="en-GB" sz="1800" i="1" dirty="0" smtClean="0"/>
              <a:t>and how do school </a:t>
            </a:r>
          </a:p>
          <a:p>
            <a:r>
              <a:rPr lang="en-GB" sz="1800" i="1" dirty="0" smtClean="0"/>
              <a:t>libraries and librarians </a:t>
            </a:r>
          </a:p>
          <a:p>
            <a:r>
              <a:rPr lang="en-GB" sz="1800" i="1" dirty="0" smtClean="0"/>
              <a:t>contribute ?</a:t>
            </a:r>
          </a:p>
        </p:txBody>
      </p:sp>
      <p:pic>
        <p:nvPicPr>
          <p:cNvPr id="7" name="Picture 6" descr="Francis Gilbert.jpg"/>
          <p:cNvPicPr/>
          <p:nvPr/>
        </p:nvPicPr>
        <p:blipFill>
          <a:blip r:embed="rId3" cstate="print"/>
          <a:stretch>
            <a:fillRect/>
          </a:stretch>
        </p:blipFill>
        <p:spPr>
          <a:xfrm>
            <a:off x="3419872" y="1556792"/>
            <a:ext cx="1166614" cy="1656184"/>
          </a:xfrm>
          <a:prstGeom prst="rect">
            <a:avLst/>
          </a:prstGeom>
        </p:spPr>
      </p:pic>
      <p:sp>
        <p:nvSpPr>
          <p:cNvPr id="8" name="TextBox 7"/>
          <p:cNvSpPr txBox="1"/>
          <p:nvPr/>
        </p:nvSpPr>
        <p:spPr>
          <a:xfrm>
            <a:off x="5508104" y="1052736"/>
            <a:ext cx="2952328" cy="1323439"/>
          </a:xfrm>
          <a:prstGeom prst="rect">
            <a:avLst/>
          </a:prstGeom>
          <a:noFill/>
          <a:ln w="38100">
            <a:solidFill>
              <a:schemeClr val="accent2"/>
            </a:solidFill>
          </a:ln>
        </p:spPr>
        <p:txBody>
          <a:bodyPr wrap="square" rtlCol="0">
            <a:spAutoFit/>
          </a:bodyPr>
          <a:lstStyle/>
          <a:p>
            <a:r>
              <a:rPr lang="en-GB" sz="1600" i="1" dirty="0" smtClean="0"/>
              <a:t> </a:t>
            </a:r>
            <a:r>
              <a:rPr lang="en-GB" sz="1600" b="1" i="1" dirty="0" smtClean="0"/>
              <a:t>What is Education for? </a:t>
            </a:r>
            <a:r>
              <a:rPr lang="en-GB" sz="1600" i="1" dirty="0" smtClean="0"/>
              <a:t> </a:t>
            </a:r>
          </a:p>
          <a:p>
            <a:r>
              <a:rPr lang="en-GB" sz="1600" i="1" dirty="0" smtClean="0"/>
              <a:t>Ideals: Eudemonia (human flourishing), Independent learners, creators, motivated, happy, imaginative, moral. </a:t>
            </a:r>
            <a:endParaRPr lang="en-GB" dirty="0"/>
          </a:p>
        </p:txBody>
      </p:sp>
      <p:sp>
        <p:nvSpPr>
          <p:cNvPr id="9" name="TextBox 8"/>
          <p:cNvSpPr txBox="1"/>
          <p:nvPr/>
        </p:nvSpPr>
        <p:spPr>
          <a:xfrm>
            <a:off x="3995936" y="4725144"/>
            <a:ext cx="5040560" cy="2031325"/>
          </a:xfrm>
          <a:prstGeom prst="rect">
            <a:avLst/>
          </a:prstGeom>
          <a:solidFill>
            <a:schemeClr val="bg1"/>
          </a:solidFill>
          <a:ln w="38100">
            <a:solidFill>
              <a:schemeClr val="accent2"/>
            </a:solidFill>
          </a:ln>
        </p:spPr>
        <p:txBody>
          <a:bodyPr wrap="square" rtlCol="0">
            <a:spAutoFit/>
          </a:bodyPr>
          <a:lstStyle/>
          <a:p>
            <a:r>
              <a:rPr lang="en-GB" sz="1400" b="1" i="1" dirty="0" smtClean="0"/>
              <a:t>The “social control” library</a:t>
            </a:r>
          </a:p>
          <a:p>
            <a:r>
              <a:rPr lang="en-GB" sz="1400" i="1" dirty="0" smtClean="0"/>
              <a:t>A clear hierarchy of books which mirrors the social class system:</a:t>
            </a:r>
          </a:p>
          <a:p>
            <a:r>
              <a:rPr lang="en-GB" sz="1400" i="1" dirty="0" smtClean="0"/>
              <a:t>Simple texts for the “less able”, for the poor, socially deprived, or a policy of exclusion: you’re not welcome here…</a:t>
            </a:r>
          </a:p>
          <a:p>
            <a:r>
              <a:rPr lang="en-GB" sz="1400" i="1" dirty="0" smtClean="0"/>
              <a:t>More advanced texts for the elite, the rich, the advantaged middle-classes</a:t>
            </a:r>
          </a:p>
          <a:p>
            <a:r>
              <a:rPr lang="en-GB" sz="1400" i="1" dirty="0" smtClean="0"/>
              <a:t>A strong emphasis on social control: silence, the librarian as the custodian of the social/literary hierarchy</a:t>
            </a:r>
          </a:p>
          <a:p>
            <a:endParaRPr lang="en-GB" sz="1400" dirty="0"/>
          </a:p>
        </p:txBody>
      </p:sp>
      <p:sp>
        <p:nvSpPr>
          <p:cNvPr id="10" name="TextBox 9"/>
          <p:cNvSpPr txBox="1"/>
          <p:nvPr/>
        </p:nvSpPr>
        <p:spPr>
          <a:xfrm>
            <a:off x="5796136" y="2564904"/>
            <a:ext cx="2448272" cy="1169551"/>
          </a:xfrm>
          <a:prstGeom prst="rect">
            <a:avLst/>
          </a:prstGeom>
          <a:solidFill>
            <a:schemeClr val="bg1"/>
          </a:solidFill>
          <a:ln w="38100">
            <a:solidFill>
              <a:schemeClr val="accent2"/>
            </a:solidFill>
          </a:ln>
        </p:spPr>
        <p:txBody>
          <a:bodyPr wrap="square" rtlCol="0">
            <a:spAutoFit/>
          </a:bodyPr>
          <a:lstStyle/>
          <a:p>
            <a:r>
              <a:rPr lang="en-GB" sz="1400" b="1" i="1" dirty="0" smtClean="0"/>
              <a:t>Paulo </a:t>
            </a:r>
            <a:r>
              <a:rPr lang="en-GB" sz="1400" b="1" i="1" dirty="0" err="1" smtClean="0"/>
              <a:t>Freire</a:t>
            </a:r>
            <a:r>
              <a:rPr lang="en-GB" sz="1400" b="1" i="1" dirty="0" smtClean="0"/>
              <a:t> – the Pedagogy of the Oppressed –</a:t>
            </a:r>
          </a:p>
          <a:p>
            <a:r>
              <a:rPr lang="en-GB" sz="1400" b="1" i="1" dirty="0" smtClean="0"/>
              <a:t> </a:t>
            </a:r>
            <a:r>
              <a:rPr lang="en-GB" sz="1400" i="1" dirty="0" smtClean="0"/>
              <a:t>starting point is people’s lives – education has to be relevant to its context </a:t>
            </a:r>
            <a:endParaRPr lang="en-GB" sz="1400" b="1" i="1" dirty="0"/>
          </a:p>
        </p:txBody>
      </p:sp>
      <p:sp>
        <p:nvSpPr>
          <p:cNvPr id="11" name="TextBox 10"/>
          <p:cNvSpPr txBox="1"/>
          <p:nvPr/>
        </p:nvSpPr>
        <p:spPr>
          <a:xfrm>
            <a:off x="395536" y="3645025"/>
            <a:ext cx="3312368" cy="2893100"/>
          </a:xfrm>
          <a:prstGeom prst="rect">
            <a:avLst/>
          </a:prstGeom>
          <a:solidFill>
            <a:schemeClr val="bg1"/>
          </a:solidFill>
          <a:ln w="38100">
            <a:solidFill>
              <a:schemeClr val="accent2"/>
            </a:solidFill>
          </a:ln>
        </p:spPr>
        <p:txBody>
          <a:bodyPr wrap="square" rtlCol="0">
            <a:spAutoFit/>
          </a:bodyPr>
          <a:lstStyle/>
          <a:p>
            <a:r>
              <a:rPr lang="en-GB" sz="1400" b="1" i="1" dirty="0" smtClean="0"/>
              <a:t>The </a:t>
            </a:r>
            <a:r>
              <a:rPr lang="en-GB" sz="1400" b="1" i="1" dirty="0" err="1" smtClean="0"/>
              <a:t>Freirean</a:t>
            </a:r>
            <a:r>
              <a:rPr lang="en-GB" sz="1400" b="1" i="1" dirty="0" smtClean="0"/>
              <a:t> library</a:t>
            </a:r>
          </a:p>
          <a:p>
            <a:r>
              <a:rPr lang="en-GB" sz="1400" i="1" dirty="0" smtClean="0"/>
              <a:t>The lived “experiences” of the members of the library are celebrated and show-cased:</a:t>
            </a:r>
          </a:p>
          <a:p>
            <a:r>
              <a:rPr lang="en-GB" sz="1400" i="1" dirty="0" smtClean="0"/>
              <a:t>Work is displayed</a:t>
            </a:r>
          </a:p>
          <a:p>
            <a:r>
              <a:rPr lang="en-GB" sz="1400" i="1" dirty="0" smtClean="0"/>
              <a:t>Books are published (self-publishing)</a:t>
            </a:r>
          </a:p>
          <a:p>
            <a:r>
              <a:rPr lang="en-GB" sz="1400" i="1" dirty="0" smtClean="0"/>
              <a:t>Students/teachers are celebrated</a:t>
            </a:r>
          </a:p>
          <a:p>
            <a:r>
              <a:rPr lang="en-GB" sz="1400" i="1" dirty="0" smtClean="0"/>
              <a:t>Links are made between lived experience and text</a:t>
            </a:r>
          </a:p>
          <a:p>
            <a:r>
              <a:rPr lang="en-GB" sz="1400" i="1" dirty="0" smtClean="0"/>
              <a:t>Cartoon bubbles for students talking about books they like…</a:t>
            </a:r>
          </a:p>
          <a:p>
            <a:r>
              <a:rPr lang="en-GB" sz="1400" i="1" dirty="0" smtClean="0"/>
              <a:t>Cards where students/teachers write about favourite books </a:t>
            </a:r>
            <a:endParaRPr lang="en-GB" i="1" dirty="0"/>
          </a:p>
        </p:txBody>
      </p:sp>
      <p:sp>
        <p:nvSpPr>
          <p:cNvPr id="12" name="TextBox 11"/>
          <p:cNvSpPr txBox="1"/>
          <p:nvPr/>
        </p:nvSpPr>
        <p:spPr>
          <a:xfrm>
            <a:off x="4067944" y="3861048"/>
            <a:ext cx="4536504" cy="523220"/>
          </a:xfrm>
          <a:prstGeom prst="rect">
            <a:avLst/>
          </a:prstGeom>
          <a:noFill/>
          <a:ln w="38100">
            <a:solidFill>
              <a:schemeClr val="accent2"/>
            </a:solidFill>
          </a:ln>
        </p:spPr>
        <p:txBody>
          <a:bodyPr wrap="square" rtlCol="0">
            <a:spAutoFit/>
          </a:bodyPr>
          <a:lstStyle/>
          <a:p>
            <a:r>
              <a:rPr lang="en-GB" sz="1400" b="1" i="1" dirty="0" smtClean="0"/>
              <a:t>The library is a magical, mystical space; a rare space for people to fall in love with books.</a:t>
            </a:r>
            <a:endParaRPr lang="en-GB" sz="1400" b="1" i="1" dirty="0"/>
          </a:p>
        </p:txBody>
      </p:sp>
    </p:spTree>
    <p:extLst>
      <p:ext uri="{BB962C8B-B14F-4D97-AF65-F5344CB8AC3E}">
        <p14:creationId xmlns:p14="http://schemas.microsoft.com/office/powerpoint/2010/main" val="7726884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Delegates’ thoughts</a:t>
            </a:r>
            <a:endParaRPr lang="en-GB" dirty="0"/>
          </a:p>
        </p:txBody>
      </p:sp>
      <p:pic>
        <p:nvPicPr>
          <p:cNvPr id="38914" name="Picture 2"/>
          <p:cNvPicPr>
            <a:picLocks noGrp="1" noChangeAspect="1" noChangeArrowheads="1"/>
          </p:cNvPicPr>
          <p:nvPr>
            <p:ph idx="1"/>
          </p:nvPr>
        </p:nvPicPr>
        <p:blipFill>
          <a:blip r:embed="rId2" cstate="print"/>
          <a:srcRect l="30948" t="24825" r="30079" b="14830"/>
          <a:stretch>
            <a:fillRect/>
          </a:stretch>
        </p:blipFill>
        <p:spPr bwMode="auto">
          <a:xfrm>
            <a:off x="899591" y="1412776"/>
            <a:ext cx="3631603" cy="3514455"/>
          </a:xfrm>
          <a:prstGeom prst="rect">
            <a:avLst/>
          </a:prstGeom>
          <a:noFill/>
          <a:ln w="38100">
            <a:solidFill>
              <a:schemeClr val="accent2"/>
            </a:solidFill>
            <a:miter lim="800000"/>
            <a:headEnd/>
            <a:tailEnd/>
          </a:ln>
        </p:spPr>
      </p:pic>
      <p:pic>
        <p:nvPicPr>
          <p:cNvPr id="38915" name="Picture 3"/>
          <p:cNvPicPr>
            <a:picLocks noChangeAspect="1" noChangeArrowheads="1"/>
          </p:cNvPicPr>
          <p:nvPr/>
        </p:nvPicPr>
        <p:blipFill>
          <a:blip r:embed="rId3" cstate="print"/>
          <a:srcRect l="31100" t="32000" r="32000" b="19760"/>
          <a:stretch>
            <a:fillRect/>
          </a:stretch>
        </p:blipFill>
        <p:spPr bwMode="auto">
          <a:xfrm>
            <a:off x="4708493" y="1556792"/>
            <a:ext cx="3965814" cy="3240360"/>
          </a:xfrm>
          <a:prstGeom prst="rect">
            <a:avLst/>
          </a:prstGeom>
          <a:noFill/>
          <a:ln w="38100">
            <a:solidFill>
              <a:schemeClr val="accent2"/>
            </a:solidFill>
            <a:miter lim="800000"/>
            <a:headEnd/>
            <a:tailEnd/>
          </a:ln>
        </p:spPr>
      </p:pic>
      <p:sp>
        <p:nvSpPr>
          <p:cNvPr id="5" name="TextBox 4"/>
          <p:cNvSpPr txBox="1"/>
          <p:nvPr/>
        </p:nvSpPr>
        <p:spPr>
          <a:xfrm>
            <a:off x="1043608" y="5301208"/>
            <a:ext cx="7488832" cy="923330"/>
          </a:xfrm>
          <a:prstGeom prst="rect">
            <a:avLst/>
          </a:prstGeom>
          <a:solidFill>
            <a:schemeClr val="bg1"/>
          </a:solidFill>
          <a:ln w="38100">
            <a:solidFill>
              <a:schemeClr val="accent2"/>
            </a:solidFill>
          </a:ln>
        </p:spPr>
        <p:txBody>
          <a:bodyPr wrap="square" rtlCol="0">
            <a:spAutoFit/>
          </a:bodyPr>
          <a:lstStyle/>
          <a:p>
            <a:r>
              <a:rPr lang="en-GB" dirty="0" smtClean="0"/>
              <a:t>You can see a selection of Tweets from the Conference in a </a:t>
            </a:r>
            <a:r>
              <a:rPr lang="en-GB" dirty="0" err="1" smtClean="0"/>
              <a:t>Storify</a:t>
            </a:r>
            <a:r>
              <a:rPr lang="en-GB" dirty="0" smtClean="0"/>
              <a:t>:</a:t>
            </a:r>
          </a:p>
          <a:p>
            <a:r>
              <a:rPr lang="en-GB" dirty="0" smtClean="0">
                <a:hlinkClick r:id="rId4"/>
              </a:rPr>
              <a:t>https://storify.com/Cilipslg/slg-2014-conference-enquiring-minds</a:t>
            </a:r>
            <a:endParaRPr lang="en-GB" dirty="0" smtClean="0"/>
          </a:p>
          <a:p>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3068960"/>
            <a:ext cx="2010991"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sz="3000" b="1" dirty="0" smtClean="0">
                <a:ea typeface="Verdana" pitchFamily="34" charset="0"/>
                <a:cs typeface="Verdana" pitchFamily="34" charset="0"/>
              </a:rPr>
              <a:t>KEYNOTES – PATRICIA METHAM, HMI </a:t>
            </a:r>
            <a:endParaRPr lang="en-GB" sz="3000" b="1" dirty="0">
              <a:ea typeface="Verdana" pitchFamily="34" charset="0"/>
              <a:cs typeface="Verdana" pitchFamily="34" charset="0"/>
            </a:endParaRPr>
          </a:p>
        </p:txBody>
      </p:sp>
      <p:sp>
        <p:nvSpPr>
          <p:cNvPr id="4" name="Content Placeholder 3"/>
          <p:cNvSpPr>
            <a:spLocks noGrp="1"/>
          </p:cNvSpPr>
          <p:nvPr>
            <p:ph idx="1"/>
          </p:nvPr>
        </p:nvSpPr>
        <p:spPr>
          <a:xfrm>
            <a:off x="539552" y="1100628"/>
            <a:ext cx="4037072" cy="1631216"/>
          </a:xfrm>
          <a:prstGeom prst="rect">
            <a:avLst/>
          </a:prstGeom>
          <a:solidFill>
            <a:schemeClr val="bg1"/>
          </a:solidFill>
          <a:ln w="76200">
            <a:solidFill>
              <a:schemeClr val="accent2"/>
            </a:solidFill>
          </a:ln>
        </p:spPr>
        <p:txBody>
          <a:bodyPr wrap="square">
            <a:spAutoFit/>
          </a:bodyPr>
          <a:lstStyle/>
          <a:p>
            <a:r>
              <a:rPr lang="en-GB" sz="2000" i="1" dirty="0" smtClean="0"/>
              <a:t>Patricia Metham, HMI </a:t>
            </a:r>
          </a:p>
          <a:p>
            <a:r>
              <a:rPr lang="en-GB" sz="2000" i="1" dirty="0" smtClean="0"/>
              <a:t>National Lead for </a:t>
            </a:r>
          </a:p>
          <a:p>
            <a:r>
              <a:rPr lang="en-GB" sz="2000" i="1" dirty="0" smtClean="0"/>
              <a:t>English, </a:t>
            </a:r>
            <a:r>
              <a:rPr lang="en-GB" sz="2000" i="1" dirty="0" err="1" smtClean="0"/>
              <a:t>Ofsted</a:t>
            </a:r>
            <a:endParaRPr lang="en-GB" sz="2000" i="1" dirty="0" smtClean="0"/>
          </a:p>
          <a:p>
            <a:r>
              <a:rPr lang="en-GB" sz="2000" i="1" dirty="0" smtClean="0"/>
              <a:t>A curriculum for Enquiring Minds</a:t>
            </a:r>
          </a:p>
        </p:txBody>
      </p:sp>
      <p:pic>
        <p:nvPicPr>
          <p:cNvPr id="6" name="Picture 5" descr="Patricia Metham HMI picture"/>
          <p:cNvPicPr/>
          <p:nvPr/>
        </p:nvPicPr>
        <p:blipFill>
          <a:blip r:embed="rId4" cstate="print"/>
          <a:srcRect l="7037" r="16832" b="37813"/>
          <a:stretch>
            <a:fillRect/>
          </a:stretch>
        </p:blipFill>
        <p:spPr bwMode="auto">
          <a:xfrm>
            <a:off x="3347864" y="1196752"/>
            <a:ext cx="1093465" cy="1152128"/>
          </a:xfrm>
          <a:prstGeom prst="rect">
            <a:avLst/>
          </a:prstGeom>
          <a:noFill/>
          <a:ln w="19050">
            <a:solidFill>
              <a:srgbClr val="000000"/>
            </a:solidFill>
            <a:miter lim="800000"/>
            <a:headEnd/>
            <a:tailEnd/>
          </a:ln>
        </p:spPr>
      </p:pic>
      <p:sp>
        <p:nvSpPr>
          <p:cNvPr id="8" name="TextBox 7"/>
          <p:cNvSpPr txBox="1"/>
          <p:nvPr/>
        </p:nvSpPr>
        <p:spPr>
          <a:xfrm>
            <a:off x="539552" y="2924944"/>
            <a:ext cx="2736304" cy="1877437"/>
          </a:xfrm>
          <a:prstGeom prst="rect">
            <a:avLst/>
          </a:prstGeom>
          <a:noFill/>
          <a:ln w="38100">
            <a:solidFill>
              <a:schemeClr val="accent2"/>
            </a:solidFill>
          </a:ln>
        </p:spPr>
        <p:txBody>
          <a:bodyPr wrap="square" rtlCol="0">
            <a:spAutoFit/>
          </a:bodyPr>
          <a:lstStyle/>
          <a:p>
            <a:r>
              <a:rPr lang="en-GB" sz="1400" b="1" i="1" dirty="0" smtClean="0"/>
              <a:t>Reading – is it fun in our schools? Is it challenging ?  </a:t>
            </a:r>
            <a:r>
              <a:rPr lang="en-GB" sz="1400" i="1" dirty="0" smtClean="0"/>
              <a:t>All children should:</a:t>
            </a:r>
          </a:p>
          <a:p>
            <a:pPr>
              <a:defRPr/>
            </a:pPr>
            <a:r>
              <a:rPr lang="en-GB" sz="1400" i="1" dirty="0" smtClean="0"/>
              <a:t>read easily, fluently and with good understanding, develop the habit of reading widely and often for pleasure and information.</a:t>
            </a:r>
          </a:p>
          <a:p>
            <a:endParaRPr lang="en-GB" b="1" i="1" dirty="0"/>
          </a:p>
        </p:txBody>
      </p:sp>
      <p:sp>
        <p:nvSpPr>
          <p:cNvPr id="9" name="TextBox 8"/>
          <p:cNvSpPr txBox="1"/>
          <p:nvPr/>
        </p:nvSpPr>
        <p:spPr>
          <a:xfrm>
            <a:off x="2339752" y="4941168"/>
            <a:ext cx="2736304" cy="1569660"/>
          </a:xfrm>
          <a:prstGeom prst="rect">
            <a:avLst/>
          </a:prstGeom>
          <a:solidFill>
            <a:schemeClr val="bg1"/>
          </a:solidFill>
          <a:ln w="38100">
            <a:solidFill>
              <a:schemeClr val="accent2"/>
            </a:solidFill>
          </a:ln>
        </p:spPr>
        <p:txBody>
          <a:bodyPr wrap="square" rtlCol="0">
            <a:spAutoFit/>
          </a:bodyPr>
          <a:lstStyle/>
          <a:p>
            <a:pPr>
              <a:defRPr/>
            </a:pPr>
            <a:r>
              <a:rPr lang="en-GB" sz="1200" b="1" i="1" dirty="0" smtClean="0"/>
              <a:t>The NC calls for all pupils to read:</a:t>
            </a:r>
          </a:p>
          <a:p>
            <a:pPr>
              <a:defRPr/>
            </a:pPr>
            <a:r>
              <a:rPr lang="en-GB" sz="1200" i="1" dirty="0" smtClean="0"/>
              <a:t>good fiction &amp; non-fiction, poetry &amp; prose from ‘</a:t>
            </a:r>
            <a:r>
              <a:rPr lang="en-GB" sz="1200" i="1" dirty="0" smtClean="0">
                <a:solidFill>
                  <a:srgbClr val="0070C0"/>
                </a:solidFill>
              </a:rPr>
              <a:t>our literary heritage</a:t>
            </a:r>
            <a:r>
              <a:rPr lang="en-GB" sz="1200" i="1" dirty="0" smtClean="0"/>
              <a:t>’</a:t>
            </a:r>
          </a:p>
          <a:p>
            <a:pPr>
              <a:defRPr/>
            </a:pPr>
            <a:r>
              <a:rPr lang="en-GB" sz="1200" i="1" dirty="0" smtClean="0"/>
              <a:t>film &amp; digital texts </a:t>
            </a:r>
          </a:p>
          <a:p>
            <a:pPr>
              <a:defRPr/>
            </a:pPr>
            <a:r>
              <a:rPr lang="en-GB" sz="1200" i="1" dirty="0" smtClean="0"/>
              <a:t>across subjects</a:t>
            </a:r>
          </a:p>
          <a:p>
            <a:pPr>
              <a:defRPr/>
            </a:pPr>
            <a:r>
              <a:rPr lang="en-GB" sz="1200" i="1" dirty="0" smtClean="0"/>
              <a:t>world literature written in English.</a:t>
            </a:r>
            <a:endParaRPr lang="en-GB" sz="1200" i="1" dirty="0" smtClean="0">
              <a:solidFill>
                <a:srgbClr val="9B4F96"/>
              </a:solidFill>
            </a:endParaRPr>
          </a:p>
          <a:p>
            <a:pPr>
              <a:defRPr/>
            </a:pPr>
            <a:r>
              <a:rPr lang="en-GB" sz="1200" b="1" i="1" dirty="0" smtClean="0"/>
              <a:t>How well are we covering these?</a:t>
            </a:r>
          </a:p>
          <a:p>
            <a:pPr>
              <a:defRPr/>
            </a:pPr>
            <a:endParaRPr lang="en-GB" sz="1200" dirty="0"/>
          </a:p>
        </p:txBody>
      </p:sp>
      <p:sp>
        <p:nvSpPr>
          <p:cNvPr id="10" name="TextBox 9"/>
          <p:cNvSpPr txBox="1"/>
          <p:nvPr/>
        </p:nvSpPr>
        <p:spPr>
          <a:xfrm>
            <a:off x="5292080" y="1052736"/>
            <a:ext cx="3384376" cy="1846659"/>
          </a:xfrm>
          <a:prstGeom prst="rect">
            <a:avLst/>
          </a:prstGeom>
          <a:noFill/>
          <a:ln w="38100">
            <a:solidFill>
              <a:schemeClr val="accent2"/>
            </a:solidFill>
          </a:ln>
        </p:spPr>
        <p:txBody>
          <a:bodyPr wrap="square" rtlCol="0">
            <a:spAutoFit/>
          </a:bodyPr>
          <a:lstStyle/>
          <a:p>
            <a:pPr>
              <a:defRPr/>
            </a:pPr>
            <a:r>
              <a:rPr lang="en-GB" sz="1600" b="1" i="1" dirty="0" smtClean="0"/>
              <a:t>‘To boldly go…’</a:t>
            </a:r>
          </a:p>
          <a:p>
            <a:pPr>
              <a:defRPr/>
            </a:pPr>
            <a:r>
              <a:rPr lang="en-GB" sz="1600" i="1" dirty="0" smtClean="0"/>
              <a:t>Exploration</a:t>
            </a:r>
          </a:p>
          <a:p>
            <a:pPr>
              <a:defRPr/>
            </a:pPr>
            <a:r>
              <a:rPr lang="en-GB" sz="1600" i="1" dirty="0" smtClean="0"/>
              <a:t>Enquiry</a:t>
            </a:r>
          </a:p>
          <a:p>
            <a:pPr>
              <a:defRPr/>
            </a:pPr>
            <a:r>
              <a:rPr lang="en-GB" sz="1600" i="1" dirty="0" smtClean="0"/>
              <a:t>Imagination</a:t>
            </a:r>
          </a:p>
          <a:p>
            <a:pPr>
              <a:defRPr/>
            </a:pPr>
            <a:r>
              <a:rPr lang="en-GB" sz="1600" i="1" dirty="0" smtClean="0"/>
              <a:t>A sense of purpose</a:t>
            </a:r>
          </a:p>
          <a:p>
            <a:pPr>
              <a:defRPr/>
            </a:pPr>
            <a:r>
              <a:rPr lang="en-GB" sz="1600" i="1" dirty="0" smtClean="0"/>
              <a:t>Skills</a:t>
            </a:r>
          </a:p>
          <a:p>
            <a:endParaRPr lang="en-GB" dirty="0"/>
          </a:p>
        </p:txBody>
      </p:sp>
      <p:pic>
        <p:nvPicPr>
          <p:cNvPr id="11" name="Picture 10" descr="http://upload.wikimedia.org/wikipedia/commons/4/40/Wonderful_Balloon_Ascents%2C_1870_-_The_Minerva.jpg"/>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7236296" y="1196752"/>
            <a:ext cx="132546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60" y="5085184"/>
            <a:ext cx="1383071" cy="131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I said"/>
          <p:cNvPicPr>
            <a:picLocks noChangeAspect="1" noChangeArrowheads="1"/>
          </p:cNvPicPr>
          <p:nvPr/>
        </p:nvPicPr>
        <p:blipFill>
          <a:blip r:embed="rId8" cstate="print">
            <a:extLst>
              <a:ext uri="{28A0092B-C50C-407E-A947-70E740481C1C}">
                <a14:useLocalDpi xmlns:a14="http://schemas.microsoft.com/office/drawing/2010/main" val="0"/>
              </a:ext>
            </a:extLst>
          </a:blip>
          <a:srcRect l="16246" t="16473" r="18559" b="11417"/>
          <a:stretch>
            <a:fillRect/>
          </a:stretch>
        </p:blipFill>
        <p:spPr bwMode="auto">
          <a:xfrm>
            <a:off x="7596336" y="4077072"/>
            <a:ext cx="1342197" cy="10801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796136" y="3068960"/>
            <a:ext cx="3240360" cy="738664"/>
          </a:xfrm>
          <a:prstGeom prst="rect">
            <a:avLst/>
          </a:prstGeom>
          <a:noFill/>
          <a:ln w="38100">
            <a:solidFill>
              <a:schemeClr val="accent2"/>
            </a:solidFill>
          </a:ln>
        </p:spPr>
        <p:txBody>
          <a:bodyPr wrap="square" rtlCol="0">
            <a:spAutoFit/>
          </a:bodyPr>
          <a:lstStyle/>
          <a:p>
            <a:r>
              <a:rPr lang="en-GB" altLang="en-US" sz="1400" b="1" i="1" dirty="0" smtClean="0"/>
              <a:t>If you can speak and listen well, you can:</a:t>
            </a:r>
          </a:p>
          <a:p>
            <a:r>
              <a:rPr lang="en-GB" altLang="en-US" sz="1400" i="1" dirty="0" smtClean="0"/>
              <a:t>Enquire, explore, explain, engage,          enhance &amp; entertain </a:t>
            </a:r>
            <a:endParaRPr lang="en-GB" dirty="0"/>
          </a:p>
        </p:txBody>
      </p:sp>
      <p:sp>
        <p:nvSpPr>
          <p:cNvPr id="21" name="TextBox 20"/>
          <p:cNvSpPr txBox="1"/>
          <p:nvPr/>
        </p:nvSpPr>
        <p:spPr>
          <a:xfrm>
            <a:off x="5796136" y="4077072"/>
            <a:ext cx="1368152" cy="646331"/>
          </a:xfrm>
          <a:prstGeom prst="rect">
            <a:avLst/>
          </a:prstGeom>
          <a:solidFill>
            <a:schemeClr val="bg1"/>
          </a:solidFill>
          <a:ln w="38100">
            <a:solidFill>
              <a:schemeClr val="accent2"/>
            </a:solidFill>
          </a:ln>
        </p:spPr>
        <p:txBody>
          <a:bodyPr wrap="square" rtlCol="0">
            <a:spAutoFit/>
          </a:bodyPr>
          <a:lstStyle/>
          <a:p>
            <a:r>
              <a:rPr lang="en-GB" altLang="en-US" sz="1200" b="1" i="1" dirty="0" smtClean="0"/>
              <a:t>‘I like new words. They make my world bigger.’ </a:t>
            </a:r>
            <a:endParaRPr lang="en-GB" dirty="0"/>
          </a:p>
        </p:txBody>
      </p:sp>
      <p:sp>
        <p:nvSpPr>
          <p:cNvPr id="22" name="TextBox 21"/>
          <p:cNvSpPr txBox="1"/>
          <p:nvPr/>
        </p:nvSpPr>
        <p:spPr>
          <a:xfrm>
            <a:off x="5868144" y="6146140"/>
            <a:ext cx="2592288" cy="523220"/>
          </a:xfrm>
          <a:prstGeom prst="rect">
            <a:avLst/>
          </a:prstGeom>
          <a:solidFill>
            <a:schemeClr val="bg1"/>
          </a:solidFill>
          <a:ln w="38100">
            <a:solidFill>
              <a:schemeClr val="accent2"/>
            </a:solidFill>
          </a:ln>
        </p:spPr>
        <p:txBody>
          <a:bodyPr wrap="square" rtlCol="0">
            <a:spAutoFit/>
          </a:bodyPr>
          <a:lstStyle/>
          <a:p>
            <a:r>
              <a:rPr lang="en-GB" sz="1400" b="1" i="1" dirty="0" smtClean="0"/>
              <a:t>Librarians should be on every curriculum committee!</a:t>
            </a:r>
            <a:endParaRPr lang="en-GB" sz="1400" b="1" i="1" dirty="0"/>
          </a:p>
        </p:txBody>
      </p:sp>
      <p:pic>
        <p:nvPicPr>
          <p:cNvPr id="23" name="Picture 4"/>
          <p:cNvPicPr>
            <a:picLocks noChangeAspect="1" noChangeArrowheads="1"/>
          </p:cNvPicPr>
          <p:nvPr/>
        </p:nvPicPr>
        <p:blipFill>
          <a:blip r:embed="rId9" cstate="print"/>
          <a:srcRect l="30948" t="54998" r="31336" b="14830"/>
          <a:stretch>
            <a:fillRect/>
          </a:stretch>
        </p:blipFill>
        <p:spPr bwMode="auto">
          <a:xfrm>
            <a:off x="5292080" y="4941168"/>
            <a:ext cx="2160240" cy="1080120"/>
          </a:xfrm>
          <a:prstGeom prst="rect">
            <a:avLst/>
          </a:prstGeom>
          <a:noFill/>
          <a:ln w="38100">
            <a:solidFill>
              <a:schemeClr val="accent2"/>
            </a:solidFill>
            <a:miter lim="800000"/>
            <a:headEnd/>
            <a:tailEnd/>
          </a:ln>
        </p:spPr>
      </p:pic>
    </p:spTree>
    <p:extLst>
      <p:ext uri="{BB962C8B-B14F-4D97-AF65-F5344CB8AC3E}">
        <p14:creationId xmlns:p14="http://schemas.microsoft.com/office/powerpoint/2010/main" val="7726884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Recent research</a:t>
            </a:r>
            <a:endParaRPr lang="en-GB" dirty="0"/>
          </a:p>
        </p:txBody>
      </p:sp>
      <p:pic>
        <p:nvPicPr>
          <p:cNvPr id="1026" name="Picture 2"/>
          <p:cNvPicPr>
            <a:picLocks noGrp="1" noChangeAspect="1" noChangeArrowheads="1"/>
          </p:cNvPicPr>
          <p:nvPr>
            <p:ph idx="1"/>
          </p:nvPr>
        </p:nvPicPr>
        <p:blipFill>
          <a:blip r:embed="rId3" cstate="print"/>
          <a:srcRect l="29691" t="34883" r="27565" b="6784"/>
          <a:stretch>
            <a:fillRect/>
          </a:stretch>
        </p:blipFill>
        <p:spPr bwMode="auto">
          <a:xfrm>
            <a:off x="1403648" y="1152276"/>
            <a:ext cx="6299458" cy="5373068"/>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000" b="1" dirty="0" smtClean="0"/>
              <a:t>KEYNOTES – </a:t>
            </a:r>
            <a:br>
              <a:rPr lang="en-GB" sz="3000" b="1" dirty="0" smtClean="0"/>
            </a:br>
            <a:r>
              <a:rPr lang="en-GB" sz="3000" b="1" dirty="0" smtClean="0"/>
              <a:t>AIDAN CHAMBERS AND DAVID FICKLING</a:t>
            </a:r>
            <a:endParaRPr lang="en-GB" sz="3000" b="1" dirty="0"/>
          </a:p>
        </p:txBody>
      </p:sp>
      <p:pic>
        <p:nvPicPr>
          <p:cNvPr id="5" name="Content Placeholder 4"/>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1600" y="1268760"/>
            <a:ext cx="1944216" cy="1800200"/>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732240" y="1268760"/>
            <a:ext cx="1512168" cy="1656184"/>
          </a:xfrm>
          <a:prstGeom prst="rect">
            <a:avLst/>
          </a:prstGeom>
        </p:spPr>
      </p:pic>
      <p:sp>
        <p:nvSpPr>
          <p:cNvPr id="7" name="TextBox 6"/>
          <p:cNvSpPr txBox="1"/>
          <p:nvPr/>
        </p:nvSpPr>
        <p:spPr>
          <a:xfrm>
            <a:off x="2627784" y="1484784"/>
            <a:ext cx="4104456" cy="400110"/>
          </a:xfrm>
          <a:prstGeom prst="rect">
            <a:avLst/>
          </a:prstGeom>
          <a:noFill/>
        </p:spPr>
        <p:txBody>
          <a:bodyPr wrap="square" rtlCol="0">
            <a:spAutoFit/>
          </a:bodyPr>
          <a:lstStyle/>
          <a:p>
            <a:pPr algn="ctr"/>
            <a:r>
              <a:rPr lang="en-GB" sz="2000" b="1" i="1" dirty="0" smtClean="0"/>
              <a:t>Two passionate speakers</a:t>
            </a:r>
            <a:endParaRPr lang="en-GB" sz="2000" b="1" i="1" dirty="0"/>
          </a:p>
        </p:txBody>
      </p:sp>
      <p:sp>
        <p:nvSpPr>
          <p:cNvPr id="8" name="TextBox 7"/>
          <p:cNvSpPr txBox="1"/>
          <p:nvPr/>
        </p:nvSpPr>
        <p:spPr>
          <a:xfrm>
            <a:off x="899592" y="3284984"/>
            <a:ext cx="2448272" cy="923330"/>
          </a:xfrm>
          <a:prstGeom prst="rect">
            <a:avLst/>
          </a:prstGeom>
          <a:noFill/>
          <a:ln w="38100">
            <a:solidFill>
              <a:schemeClr val="accent2"/>
            </a:solidFill>
          </a:ln>
        </p:spPr>
        <p:txBody>
          <a:bodyPr wrap="square" rtlCol="0">
            <a:spAutoFit/>
          </a:bodyPr>
          <a:lstStyle/>
          <a:p>
            <a:r>
              <a:rPr lang="en-GB" b="1" i="1" dirty="0" smtClean="0"/>
              <a:t>Aidan Chambers, author</a:t>
            </a:r>
          </a:p>
          <a:p>
            <a:r>
              <a:rPr lang="en-GB" b="1" i="1" dirty="0" smtClean="0"/>
              <a:t>Why Read ?</a:t>
            </a:r>
            <a:endParaRPr lang="en-GB" b="1" i="1" dirty="0"/>
          </a:p>
        </p:txBody>
      </p:sp>
      <p:sp>
        <p:nvSpPr>
          <p:cNvPr id="9" name="TextBox 8"/>
          <p:cNvSpPr txBox="1"/>
          <p:nvPr/>
        </p:nvSpPr>
        <p:spPr>
          <a:xfrm>
            <a:off x="5796136" y="3212976"/>
            <a:ext cx="2520280" cy="1200329"/>
          </a:xfrm>
          <a:prstGeom prst="rect">
            <a:avLst/>
          </a:prstGeom>
          <a:noFill/>
          <a:ln w="38100">
            <a:solidFill>
              <a:schemeClr val="accent2"/>
            </a:solidFill>
          </a:ln>
        </p:spPr>
        <p:txBody>
          <a:bodyPr wrap="square" rtlCol="0">
            <a:spAutoFit/>
          </a:bodyPr>
          <a:lstStyle/>
          <a:p>
            <a:r>
              <a:rPr lang="en-GB" b="1" i="1" dirty="0" smtClean="0"/>
              <a:t>David Fickling,</a:t>
            </a:r>
          </a:p>
          <a:p>
            <a:r>
              <a:rPr lang="en-GB" b="1" i="1" dirty="0" smtClean="0"/>
              <a:t>David Fickling Books: Publishing for Enquiring Minds</a:t>
            </a:r>
            <a:endParaRPr lang="en-GB" b="1" i="1" dirty="0"/>
          </a:p>
        </p:txBody>
      </p:sp>
      <p:pic>
        <p:nvPicPr>
          <p:cNvPr id="10" name="Picture 9" descr="books4.jpg"/>
          <p:cNvPicPr>
            <a:picLocks noChangeAspect="1"/>
          </p:cNvPicPr>
          <p:nvPr/>
        </p:nvPicPr>
        <p:blipFill>
          <a:blip r:embed="rId5" cstate="print"/>
          <a:stretch>
            <a:fillRect/>
          </a:stretch>
        </p:blipFill>
        <p:spPr>
          <a:xfrm>
            <a:off x="3966034" y="2348880"/>
            <a:ext cx="1328148" cy="2016224"/>
          </a:xfrm>
          <a:prstGeom prst="rect">
            <a:avLst/>
          </a:prstGeom>
        </p:spPr>
      </p:pic>
      <p:pic>
        <p:nvPicPr>
          <p:cNvPr id="3074" name="Picture 2"/>
          <p:cNvPicPr>
            <a:picLocks noChangeAspect="1" noChangeArrowheads="1"/>
          </p:cNvPicPr>
          <p:nvPr/>
        </p:nvPicPr>
        <p:blipFill>
          <a:blip r:embed="rId6" cstate="print"/>
          <a:srcRect l="30821" t="62365" r="32279" b="16755"/>
          <a:stretch>
            <a:fillRect/>
          </a:stretch>
        </p:blipFill>
        <p:spPr bwMode="auto">
          <a:xfrm>
            <a:off x="251520" y="4725144"/>
            <a:ext cx="5616624" cy="1986367"/>
          </a:xfrm>
          <a:prstGeom prst="rect">
            <a:avLst/>
          </a:prstGeom>
          <a:noFill/>
          <a:ln w="38100">
            <a:solidFill>
              <a:schemeClr val="accent2"/>
            </a:solidFill>
            <a:miter lim="800000"/>
            <a:headEnd/>
            <a:tailEnd/>
          </a:ln>
        </p:spPr>
      </p:pic>
      <p:pic>
        <p:nvPicPr>
          <p:cNvPr id="14" name="Picture 2"/>
          <p:cNvPicPr>
            <a:picLocks noChangeAspect="1" noChangeArrowheads="1"/>
          </p:cNvPicPr>
          <p:nvPr/>
        </p:nvPicPr>
        <p:blipFill>
          <a:blip r:embed="rId7" cstate="print"/>
          <a:srcRect l="30948" t="28848" r="30079" b="42991"/>
          <a:stretch>
            <a:fillRect/>
          </a:stretch>
        </p:blipFill>
        <p:spPr bwMode="auto">
          <a:xfrm>
            <a:off x="6156176" y="4797152"/>
            <a:ext cx="2710587" cy="1224136"/>
          </a:xfrm>
          <a:prstGeom prst="rect">
            <a:avLst/>
          </a:prstGeom>
          <a:noFill/>
          <a:ln w="38100">
            <a:solidFill>
              <a:schemeClr val="accent2"/>
            </a:solidFill>
            <a:miter lim="800000"/>
            <a:headEnd/>
            <a:tailEnd/>
          </a:ln>
        </p:spPr>
      </p:pic>
    </p:spTree>
    <p:extLst>
      <p:ext uri="{BB962C8B-B14F-4D97-AF65-F5344CB8AC3E}">
        <p14:creationId xmlns:p14="http://schemas.microsoft.com/office/powerpoint/2010/main" val="5968110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758</TotalTime>
  <Words>2620</Words>
  <Application>Microsoft Office PowerPoint</Application>
  <PresentationFormat>On-screen Show (4:3)</PresentationFormat>
  <Paragraphs>270</Paragraphs>
  <Slides>19</Slides>
  <Notes>16</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Angles</vt:lpstr>
      <vt:lpstr>Enquiring minds – spring 2014</vt:lpstr>
      <vt:lpstr>OUR BANNER!</vt:lpstr>
      <vt:lpstr>KEYNOTES – Nick Dennis</vt:lpstr>
      <vt:lpstr>KEYNOTE – QUESTION TIME PANEL</vt:lpstr>
      <vt:lpstr>KEYNOTES – FRANCIS GILBERT</vt:lpstr>
      <vt:lpstr>Delegates’ thoughts</vt:lpstr>
      <vt:lpstr>KEYNOTES – PATRICIA METHAM, HMI </vt:lpstr>
      <vt:lpstr>Recent research</vt:lpstr>
      <vt:lpstr>KEYNOTES –  AIDAN CHAMBERS AND DAVID FICKLING</vt:lpstr>
      <vt:lpstr>Keynotes – stories through pictures</vt:lpstr>
      <vt:lpstr>KEYNOTES – connell guides</vt:lpstr>
      <vt:lpstr>AUTHOR ROUNDUP</vt:lpstr>
      <vt:lpstr>SEMINARS - LITERACY</vt:lpstr>
      <vt:lpstr>SEMINARS – NEW TECHNOLOGIES</vt:lpstr>
      <vt:lpstr>SEMINARS - CPD</vt:lpstr>
      <vt:lpstr>SEMINARS – IMAGINATIVE &amp; CREATIVE THINKING</vt:lpstr>
      <vt:lpstr>AND OTHER THINGS ... </vt:lpstr>
      <vt:lpstr>What they thought</vt:lpstr>
      <vt:lpstr>Slg chair – sue shaper</vt:lpstr>
    </vt:vector>
  </TitlesOfParts>
  <Company>LVS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 at LVS</dc:title>
  <dc:creator>bastones</dc:creator>
  <cp:lastModifiedBy>Atherton, Lucy</cp:lastModifiedBy>
  <cp:revision>45</cp:revision>
  <dcterms:created xsi:type="dcterms:W3CDTF">2013-09-19T16:19:56Z</dcterms:created>
  <dcterms:modified xsi:type="dcterms:W3CDTF">2014-05-12T11:21:24Z</dcterms:modified>
</cp:coreProperties>
</file>